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96" r:id="rId1"/>
  </p:sldMasterIdLst>
  <p:notesMasterIdLst>
    <p:notesMasterId r:id="rId15"/>
  </p:notesMasterIdLst>
  <p:handoutMasterIdLst>
    <p:handoutMasterId r:id="rId16"/>
  </p:handoutMasterIdLst>
  <p:sldIdLst>
    <p:sldId id="765" r:id="rId2"/>
    <p:sldId id="847" r:id="rId3"/>
    <p:sldId id="815" r:id="rId4"/>
    <p:sldId id="863" r:id="rId5"/>
    <p:sldId id="848" r:id="rId6"/>
    <p:sldId id="854" r:id="rId7"/>
    <p:sldId id="856" r:id="rId8"/>
    <p:sldId id="868" r:id="rId9"/>
    <p:sldId id="865" r:id="rId10"/>
    <p:sldId id="866" r:id="rId11"/>
    <p:sldId id="867" r:id="rId12"/>
    <p:sldId id="871" r:id="rId13"/>
    <p:sldId id="731" r:id="rId14"/>
  </p:sldIdLst>
  <p:sldSz cx="9144000" cy="6858000" type="screen4x3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Учетная запись Майкрософт" initials="УзМ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5D5FF"/>
    <a:srgbClr val="E5E5F7"/>
    <a:srgbClr val="FF3300"/>
    <a:srgbClr val="E2B46A"/>
    <a:srgbClr val="7C5044"/>
    <a:srgbClr val="4A2216"/>
    <a:srgbClr val="C9C9ED"/>
    <a:srgbClr val="A0A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95030" autoAdjust="0"/>
  </p:normalViewPr>
  <p:slideViewPr>
    <p:cSldViewPr>
      <p:cViewPr varScale="1">
        <p:scale>
          <a:sx n="84" d="100"/>
          <a:sy n="84" d="100"/>
        </p:scale>
        <p:origin x="66" y="600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04" y="-96"/>
      </p:cViewPr>
      <p:guideLst>
        <p:guide orient="horz" pos="3127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3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hyperlink" Target="https://docs.cntd.ru/document/499004496#8P80LS" TargetMode="External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hyperlink" Target="https://docs.cntd.ru/document/499004496#8P80L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605C56-19C3-4126-826F-5934613E914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90EAD1-8859-4320-BD8B-4E4935673955}">
      <dgm:prSet phldrT="[Текст]"/>
      <dgm:spPr/>
      <dgm:t>
        <a:bodyPr/>
        <a:lstStyle/>
        <a:p>
          <a:r>
            <a:rPr lang="ru-RU" dirty="0"/>
            <a:t>а</a:t>
          </a:r>
        </a:p>
      </dgm:t>
    </dgm:pt>
    <dgm:pt modelId="{F4996804-F867-46F2-A219-C241B34511D1}" type="parTrans" cxnId="{5CF9B5AD-383A-4361-A04B-CA922706A31E}">
      <dgm:prSet/>
      <dgm:spPr/>
      <dgm:t>
        <a:bodyPr/>
        <a:lstStyle/>
        <a:p>
          <a:endParaRPr lang="ru-RU"/>
        </a:p>
      </dgm:t>
    </dgm:pt>
    <dgm:pt modelId="{7D8223B0-BED2-4EAF-85E3-F01207F6EC67}" type="sibTrans" cxnId="{5CF9B5AD-383A-4361-A04B-CA922706A31E}">
      <dgm:prSet/>
      <dgm:spPr/>
      <dgm:t>
        <a:bodyPr/>
        <a:lstStyle/>
        <a:p>
          <a:endParaRPr lang="ru-RU"/>
        </a:p>
      </dgm:t>
    </dgm:pt>
    <dgm:pt modelId="{B8ACAC68-E80B-4784-93C3-6DD63B0BB2D1}">
      <dgm:prSet phldrT="[Текст]"/>
      <dgm:spPr/>
      <dgm:t>
        <a:bodyPr/>
        <a:lstStyle/>
        <a:p>
          <a:r>
            <a:rPr lang="ru-RU" b="1" dirty="0"/>
            <a:t>информирование</a:t>
          </a:r>
        </a:p>
      </dgm:t>
    </dgm:pt>
    <dgm:pt modelId="{FB1AB25F-1787-4360-B12C-E0B8096F9345}" type="parTrans" cxnId="{09D8EC7F-139A-485F-A503-8B4FBBF7BF28}">
      <dgm:prSet/>
      <dgm:spPr/>
      <dgm:t>
        <a:bodyPr/>
        <a:lstStyle/>
        <a:p>
          <a:endParaRPr lang="ru-RU"/>
        </a:p>
      </dgm:t>
    </dgm:pt>
    <dgm:pt modelId="{066B0BDF-2AFA-4C80-862C-023CD358EC06}" type="sibTrans" cxnId="{09D8EC7F-139A-485F-A503-8B4FBBF7BF28}">
      <dgm:prSet/>
      <dgm:spPr/>
      <dgm:t>
        <a:bodyPr/>
        <a:lstStyle/>
        <a:p>
          <a:endParaRPr lang="ru-RU"/>
        </a:p>
      </dgm:t>
    </dgm:pt>
    <dgm:pt modelId="{EA92D24F-4552-4C55-9468-31208BB04F5C}">
      <dgm:prSet phldrT="[Текст]"/>
      <dgm:spPr/>
      <dgm:t>
        <a:bodyPr/>
        <a:lstStyle/>
        <a:p>
          <a:r>
            <a:rPr lang="ru-RU" dirty="0"/>
            <a:t>б</a:t>
          </a:r>
        </a:p>
      </dgm:t>
    </dgm:pt>
    <dgm:pt modelId="{EF8DA32F-A6F6-4AFD-BDF6-4CA637840D0C}" type="parTrans" cxnId="{1FA60F05-97F6-4275-BA5E-0664DF1734BD}">
      <dgm:prSet/>
      <dgm:spPr/>
      <dgm:t>
        <a:bodyPr/>
        <a:lstStyle/>
        <a:p>
          <a:endParaRPr lang="ru-RU"/>
        </a:p>
      </dgm:t>
    </dgm:pt>
    <dgm:pt modelId="{ACA79C65-C0B4-4935-8328-89E06199C95A}" type="sibTrans" cxnId="{1FA60F05-97F6-4275-BA5E-0664DF1734BD}">
      <dgm:prSet/>
      <dgm:spPr/>
      <dgm:t>
        <a:bodyPr/>
        <a:lstStyle/>
        <a:p>
          <a:endParaRPr lang="ru-RU"/>
        </a:p>
      </dgm:t>
    </dgm:pt>
    <dgm:pt modelId="{E3F8AD62-666A-43F0-8DAF-8649900ECA25}">
      <dgm:prSet phldrT="[Текст]"/>
      <dgm:spPr/>
      <dgm:t>
        <a:bodyPr/>
        <a:lstStyle/>
        <a:p>
          <a:r>
            <a:rPr lang="ru-RU" b="1" dirty="0"/>
            <a:t>обобщение правоприменительной практики</a:t>
          </a:r>
        </a:p>
      </dgm:t>
    </dgm:pt>
    <dgm:pt modelId="{6A1A6C9A-FC2F-41D1-929D-C4F048E0892A}" type="parTrans" cxnId="{167E2445-73FC-4193-B056-5F500C65691B}">
      <dgm:prSet/>
      <dgm:spPr/>
      <dgm:t>
        <a:bodyPr/>
        <a:lstStyle/>
        <a:p>
          <a:endParaRPr lang="ru-RU"/>
        </a:p>
      </dgm:t>
    </dgm:pt>
    <dgm:pt modelId="{0F978D58-D756-47BB-BACF-B80A92E8653F}" type="sibTrans" cxnId="{167E2445-73FC-4193-B056-5F500C65691B}">
      <dgm:prSet/>
      <dgm:spPr/>
      <dgm:t>
        <a:bodyPr/>
        <a:lstStyle/>
        <a:p>
          <a:endParaRPr lang="ru-RU"/>
        </a:p>
      </dgm:t>
    </dgm:pt>
    <dgm:pt modelId="{E72BAEFC-10D2-484D-B3C4-3E69A7E6BB27}">
      <dgm:prSet phldrT="[Текст]"/>
      <dgm:spPr/>
      <dgm:t>
        <a:bodyPr/>
        <a:lstStyle/>
        <a:p>
          <a:r>
            <a:rPr lang="ru-RU" dirty="0"/>
            <a:t>в</a:t>
          </a:r>
        </a:p>
      </dgm:t>
    </dgm:pt>
    <dgm:pt modelId="{44079FC2-A8C5-47A1-B8F2-11987869BA16}" type="parTrans" cxnId="{F6545B35-FEFF-4575-ABE1-8A20E023C2D3}">
      <dgm:prSet/>
      <dgm:spPr/>
      <dgm:t>
        <a:bodyPr/>
        <a:lstStyle/>
        <a:p>
          <a:endParaRPr lang="ru-RU"/>
        </a:p>
      </dgm:t>
    </dgm:pt>
    <dgm:pt modelId="{0E0FB806-DE63-4F28-A27F-725D97CA4E87}" type="sibTrans" cxnId="{F6545B35-FEFF-4575-ABE1-8A20E023C2D3}">
      <dgm:prSet/>
      <dgm:spPr/>
      <dgm:t>
        <a:bodyPr/>
        <a:lstStyle/>
        <a:p>
          <a:endParaRPr lang="ru-RU"/>
        </a:p>
      </dgm:t>
    </dgm:pt>
    <dgm:pt modelId="{19DB7336-DC54-4F5F-91AD-287D5FCBA7D0}">
      <dgm:prSet phldrT="[Текст]"/>
      <dgm:spPr/>
      <dgm:t>
        <a:bodyPr/>
        <a:lstStyle/>
        <a:p>
          <a:r>
            <a:rPr lang="ru-RU" b="1" dirty="0"/>
            <a:t>объявление предостережений</a:t>
          </a:r>
        </a:p>
      </dgm:t>
    </dgm:pt>
    <dgm:pt modelId="{95F85821-A334-4C12-92AC-FE84CBDB642A}" type="parTrans" cxnId="{C39DDC61-0AD1-4791-8163-52A1D9F965AE}">
      <dgm:prSet/>
      <dgm:spPr/>
      <dgm:t>
        <a:bodyPr/>
        <a:lstStyle/>
        <a:p>
          <a:endParaRPr lang="ru-RU"/>
        </a:p>
      </dgm:t>
    </dgm:pt>
    <dgm:pt modelId="{D2AAF622-F4DA-47DF-AF08-8185D753F1A6}" type="sibTrans" cxnId="{C39DDC61-0AD1-4791-8163-52A1D9F965AE}">
      <dgm:prSet/>
      <dgm:spPr/>
      <dgm:t>
        <a:bodyPr/>
        <a:lstStyle/>
        <a:p>
          <a:endParaRPr lang="ru-RU"/>
        </a:p>
      </dgm:t>
    </dgm:pt>
    <dgm:pt modelId="{D47A44B3-6ABC-4B74-A63D-E49F6D9A7923}">
      <dgm:prSet phldrT="[Текст]"/>
      <dgm:spPr/>
      <dgm:t>
        <a:bodyPr/>
        <a:lstStyle/>
        <a:p>
          <a:r>
            <a:rPr lang="ru-RU" dirty="0"/>
            <a:t>г</a:t>
          </a:r>
        </a:p>
      </dgm:t>
    </dgm:pt>
    <dgm:pt modelId="{6A567820-4918-4D42-89B8-A993E3817D2F}" type="parTrans" cxnId="{52A826E0-A917-4999-B2C0-00B2309A4717}">
      <dgm:prSet/>
      <dgm:spPr/>
      <dgm:t>
        <a:bodyPr/>
        <a:lstStyle/>
        <a:p>
          <a:endParaRPr lang="ru-RU"/>
        </a:p>
      </dgm:t>
    </dgm:pt>
    <dgm:pt modelId="{1FB96510-0651-46E9-B644-25FA476D242B}" type="sibTrans" cxnId="{52A826E0-A917-4999-B2C0-00B2309A4717}">
      <dgm:prSet/>
      <dgm:spPr/>
      <dgm:t>
        <a:bodyPr/>
        <a:lstStyle/>
        <a:p>
          <a:endParaRPr lang="ru-RU"/>
        </a:p>
      </dgm:t>
    </dgm:pt>
    <dgm:pt modelId="{A08C84AA-8D5A-496A-A21F-A00BFEF4C83E}">
      <dgm:prSet phldrT="[Текст]"/>
      <dgm:spPr/>
      <dgm:t>
        <a:bodyPr/>
        <a:lstStyle/>
        <a:p>
          <a:r>
            <a:rPr lang="ru-RU" dirty="0"/>
            <a:t>д</a:t>
          </a:r>
        </a:p>
      </dgm:t>
    </dgm:pt>
    <dgm:pt modelId="{460B5BCC-097E-4F4D-BF98-38AB00C562A7}" type="parTrans" cxnId="{FB4BE44A-967B-4671-91DB-553102C3BDCB}">
      <dgm:prSet/>
      <dgm:spPr/>
      <dgm:t>
        <a:bodyPr/>
        <a:lstStyle/>
        <a:p>
          <a:endParaRPr lang="ru-RU"/>
        </a:p>
      </dgm:t>
    </dgm:pt>
    <dgm:pt modelId="{D09EE487-0081-42EB-8467-77B37FE0AB6F}" type="sibTrans" cxnId="{FB4BE44A-967B-4671-91DB-553102C3BDCB}">
      <dgm:prSet/>
      <dgm:spPr/>
      <dgm:t>
        <a:bodyPr/>
        <a:lstStyle/>
        <a:p>
          <a:endParaRPr lang="ru-RU"/>
        </a:p>
      </dgm:t>
    </dgm:pt>
    <dgm:pt modelId="{BFE0D67B-52AD-41C2-8F38-1FA551FF772D}">
      <dgm:prSet/>
      <dgm:spPr/>
      <dgm:t>
        <a:bodyPr/>
        <a:lstStyle/>
        <a:p>
          <a:r>
            <a:rPr lang="ru-RU" b="1" dirty="0"/>
            <a:t>меры стимулирования добросовестности, предусматривающие оценку соответствия организации, эксплуатирующей опасные производственные объекты, критериям добросовестности за 5 лет</a:t>
          </a:r>
        </a:p>
      </dgm:t>
    </dgm:pt>
    <dgm:pt modelId="{F20ACA88-C864-408C-B64A-0E1E71838417}" type="parTrans" cxnId="{187849B8-0831-4060-BCED-AA6B401627FD}">
      <dgm:prSet/>
      <dgm:spPr/>
      <dgm:t>
        <a:bodyPr/>
        <a:lstStyle/>
        <a:p>
          <a:endParaRPr lang="ru-RU"/>
        </a:p>
      </dgm:t>
    </dgm:pt>
    <dgm:pt modelId="{C26E8B42-6324-4AA2-A973-C1CFB3E42C41}" type="sibTrans" cxnId="{187849B8-0831-4060-BCED-AA6B401627FD}">
      <dgm:prSet/>
      <dgm:spPr/>
      <dgm:t>
        <a:bodyPr/>
        <a:lstStyle/>
        <a:p>
          <a:endParaRPr lang="ru-RU"/>
        </a:p>
      </dgm:t>
    </dgm:pt>
    <dgm:pt modelId="{EDD5D963-4DE9-41B0-812B-1C8539CC7A7D}">
      <dgm:prSet/>
      <dgm:spPr/>
      <dgm:t>
        <a:bodyPr/>
        <a:lstStyle/>
        <a:p>
          <a:r>
            <a:rPr lang="ru-RU" b="1" dirty="0"/>
            <a:t>консультирование</a:t>
          </a:r>
        </a:p>
      </dgm:t>
    </dgm:pt>
    <dgm:pt modelId="{AB86DEC8-A92F-4FBB-9E7E-C53850BD1072}" type="parTrans" cxnId="{F3E9D75C-E256-4B1A-91E1-128D52DA7F72}">
      <dgm:prSet/>
      <dgm:spPr/>
      <dgm:t>
        <a:bodyPr/>
        <a:lstStyle/>
        <a:p>
          <a:endParaRPr lang="ru-RU"/>
        </a:p>
      </dgm:t>
    </dgm:pt>
    <dgm:pt modelId="{05BD97E7-BDC6-4CAA-A61C-DEB4844A6BE2}" type="sibTrans" cxnId="{F3E9D75C-E256-4B1A-91E1-128D52DA7F72}">
      <dgm:prSet/>
      <dgm:spPr/>
      <dgm:t>
        <a:bodyPr/>
        <a:lstStyle/>
        <a:p>
          <a:endParaRPr lang="ru-RU"/>
        </a:p>
      </dgm:t>
    </dgm:pt>
    <dgm:pt modelId="{CF5B6BEC-C647-48BA-A9B8-746028CAC52C}" type="pres">
      <dgm:prSet presAssocID="{8E605C56-19C3-4126-826F-5934613E914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E6CCE2-0A03-44F9-B662-4C88BF86FFEA}" type="pres">
      <dgm:prSet presAssocID="{0E90EAD1-8859-4320-BD8B-4E4935673955}" presName="composite" presStyleCnt="0"/>
      <dgm:spPr/>
    </dgm:pt>
    <dgm:pt modelId="{FF33323B-50D7-42AC-8BD6-349CA460DBF6}" type="pres">
      <dgm:prSet presAssocID="{0E90EAD1-8859-4320-BD8B-4E4935673955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B13DCB-A3FE-42B0-8D5E-E513C34F9D92}" type="pres">
      <dgm:prSet presAssocID="{0E90EAD1-8859-4320-BD8B-4E4935673955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FF31ED-1351-4EAD-8595-2B558EBC152F}" type="pres">
      <dgm:prSet presAssocID="{7D8223B0-BED2-4EAF-85E3-F01207F6EC67}" presName="sp" presStyleCnt="0"/>
      <dgm:spPr/>
    </dgm:pt>
    <dgm:pt modelId="{0C7A2DA6-AEE9-48F3-B878-C195BBEAB27F}" type="pres">
      <dgm:prSet presAssocID="{EA92D24F-4552-4C55-9468-31208BB04F5C}" presName="composite" presStyleCnt="0"/>
      <dgm:spPr/>
    </dgm:pt>
    <dgm:pt modelId="{B0D50906-CBCA-4479-9DBE-7FAAF38FB1F0}" type="pres">
      <dgm:prSet presAssocID="{EA92D24F-4552-4C55-9468-31208BB04F5C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8A4E1B-45F7-4389-918F-1D29E9AFAA4B}" type="pres">
      <dgm:prSet presAssocID="{EA92D24F-4552-4C55-9468-31208BB04F5C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1BB95C-FB21-4F9B-B9CB-BBD5A76EB671}" type="pres">
      <dgm:prSet presAssocID="{ACA79C65-C0B4-4935-8328-89E06199C95A}" presName="sp" presStyleCnt="0"/>
      <dgm:spPr/>
    </dgm:pt>
    <dgm:pt modelId="{F8DB49BB-8B68-413E-A3D6-3F5625A529EC}" type="pres">
      <dgm:prSet presAssocID="{E72BAEFC-10D2-484D-B3C4-3E69A7E6BB27}" presName="composite" presStyleCnt="0"/>
      <dgm:spPr/>
    </dgm:pt>
    <dgm:pt modelId="{B6761939-6AC1-4020-B3FE-D4C8BAA40BE8}" type="pres">
      <dgm:prSet presAssocID="{E72BAEFC-10D2-484D-B3C4-3E69A7E6BB27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755D78-243F-4742-B6A4-5138372BF08C}" type="pres">
      <dgm:prSet presAssocID="{E72BAEFC-10D2-484D-B3C4-3E69A7E6BB27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4DF39D-0890-4E63-A02A-ECB03A955873}" type="pres">
      <dgm:prSet presAssocID="{0E0FB806-DE63-4F28-A27F-725D97CA4E87}" presName="sp" presStyleCnt="0"/>
      <dgm:spPr/>
    </dgm:pt>
    <dgm:pt modelId="{E87F1B05-8E07-4B0E-8CBF-6E49C3A8F950}" type="pres">
      <dgm:prSet presAssocID="{D47A44B3-6ABC-4B74-A63D-E49F6D9A7923}" presName="composite" presStyleCnt="0"/>
      <dgm:spPr/>
    </dgm:pt>
    <dgm:pt modelId="{EAE73E5C-59BA-4E1B-ACCE-EC3C593D6888}" type="pres">
      <dgm:prSet presAssocID="{D47A44B3-6ABC-4B74-A63D-E49F6D9A7923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D8AB52-6351-4960-B865-5D6C70ED0251}" type="pres">
      <dgm:prSet presAssocID="{D47A44B3-6ABC-4B74-A63D-E49F6D9A7923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14AD02-EF90-4A36-B755-BB2C0786D51F}" type="pres">
      <dgm:prSet presAssocID="{1FB96510-0651-46E9-B644-25FA476D242B}" presName="sp" presStyleCnt="0"/>
      <dgm:spPr/>
    </dgm:pt>
    <dgm:pt modelId="{1C2F6498-4CC0-437E-82D6-99DE14371EA7}" type="pres">
      <dgm:prSet presAssocID="{A08C84AA-8D5A-496A-A21F-A00BFEF4C83E}" presName="composite" presStyleCnt="0"/>
      <dgm:spPr/>
    </dgm:pt>
    <dgm:pt modelId="{54F7CF19-7D4C-4F6A-98EE-CBB8B9AA8891}" type="pres">
      <dgm:prSet presAssocID="{A08C84AA-8D5A-496A-A21F-A00BFEF4C83E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22C0F0-4977-4120-832B-CF9AD4379E55}" type="pres">
      <dgm:prSet presAssocID="{A08C84AA-8D5A-496A-A21F-A00BFEF4C83E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545B35-FEFF-4575-ABE1-8A20E023C2D3}" srcId="{8E605C56-19C3-4126-826F-5934613E9148}" destId="{E72BAEFC-10D2-484D-B3C4-3E69A7E6BB27}" srcOrd="2" destOrd="0" parTransId="{44079FC2-A8C5-47A1-B8F2-11987869BA16}" sibTransId="{0E0FB806-DE63-4F28-A27F-725D97CA4E87}"/>
    <dgm:cxn modelId="{853D4565-DEF0-4BAF-A527-690DA09ECB54}" type="presOf" srcId="{A08C84AA-8D5A-496A-A21F-A00BFEF4C83E}" destId="{54F7CF19-7D4C-4F6A-98EE-CBB8B9AA8891}" srcOrd="0" destOrd="0" presId="urn:microsoft.com/office/officeart/2005/8/layout/chevron2"/>
    <dgm:cxn modelId="{1FA60F05-97F6-4275-BA5E-0664DF1734BD}" srcId="{8E605C56-19C3-4126-826F-5934613E9148}" destId="{EA92D24F-4552-4C55-9468-31208BB04F5C}" srcOrd="1" destOrd="0" parTransId="{EF8DA32F-A6F6-4AFD-BDF6-4CA637840D0C}" sibTransId="{ACA79C65-C0B4-4935-8328-89E06199C95A}"/>
    <dgm:cxn modelId="{D9AFC5E6-8117-4A50-8D30-6D63E4D5FFFB}" type="presOf" srcId="{B8ACAC68-E80B-4784-93C3-6DD63B0BB2D1}" destId="{50B13DCB-A3FE-42B0-8D5E-E513C34F9D92}" srcOrd="0" destOrd="0" presId="urn:microsoft.com/office/officeart/2005/8/layout/chevron2"/>
    <dgm:cxn modelId="{58E4726E-64B0-4C75-AF41-8C2CC1510578}" type="presOf" srcId="{E72BAEFC-10D2-484D-B3C4-3E69A7E6BB27}" destId="{B6761939-6AC1-4020-B3FE-D4C8BAA40BE8}" srcOrd="0" destOrd="0" presId="urn:microsoft.com/office/officeart/2005/8/layout/chevron2"/>
    <dgm:cxn modelId="{6D02570F-844F-4FFA-8D6C-16F275947B92}" type="presOf" srcId="{19DB7336-DC54-4F5F-91AD-287D5FCBA7D0}" destId="{80755D78-243F-4742-B6A4-5138372BF08C}" srcOrd="0" destOrd="0" presId="urn:microsoft.com/office/officeart/2005/8/layout/chevron2"/>
    <dgm:cxn modelId="{C39DDC61-0AD1-4791-8163-52A1D9F965AE}" srcId="{E72BAEFC-10D2-484D-B3C4-3E69A7E6BB27}" destId="{19DB7336-DC54-4F5F-91AD-287D5FCBA7D0}" srcOrd="0" destOrd="0" parTransId="{95F85821-A334-4C12-92AC-FE84CBDB642A}" sibTransId="{D2AAF622-F4DA-47DF-AF08-8185D753F1A6}"/>
    <dgm:cxn modelId="{FB4BE44A-967B-4671-91DB-553102C3BDCB}" srcId="{8E605C56-19C3-4126-826F-5934613E9148}" destId="{A08C84AA-8D5A-496A-A21F-A00BFEF4C83E}" srcOrd="4" destOrd="0" parTransId="{460B5BCC-097E-4F4D-BF98-38AB00C562A7}" sibTransId="{D09EE487-0081-42EB-8467-77B37FE0AB6F}"/>
    <dgm:cxn modelId="{09D8EC7F-139A-485F-A503-8B4FBBF7BF28}" srcId="{0E90EAD1-8859-4320-BD8B-4E4935673955}" destId="{B8ACAC68-E80B-4784-93C3-6DD63B0BB2D1}" srcOrd="0" destOrd="0" parTransId="{FB1AB25F-1787-4360-B12C-E0B8096F9345}" sibTransId="{066B0BDF-2AFA-4C80-862C-023CD358EC06}"/>
    <dgm:cxn modelId="{CF9F4514-ECFC-4444-A42C-B05A022AEFB6}" type="presOf" srcId="{EA92D24F-4552-4C55-9468-31208BB04F5C}" destId="{B0D50906-CBCA-4479-9DBE-7FAAF38FB1F0}" srcOrd="0" destOrd="0" presId="urn:microsoft.com/office/officeart/2005/8/layout/chevron2"/>
    <dgm:cxn modelId="{DFF3CDD6-7FD5-45B6-BF30-067276FAE0C3}" type="presOf" srcId="{8E605C56-19C3-4126-826F-5934613E9148}" destId="{CF5B6BEC-C647-48BA-A9B8-746028CAC52C}" srcOrd="0" destOrd="0" presId="urn:microsoft.com/office/officeart/2005/8/layout/chevron2"/>
    <dgm:cxn modelId="{934BC27F-4098-4EFC-837D-62791D396FED}" type="presOf" srcId="{D47A44B3-6ABC-4B74-A63D-E49F6D9A7923}" destId="{EAE73E5C-59BA-4E1B-ACCE-EC3C593D6888}" srcOrd="0" destOrd="0" presId="urn:microsoft.com/office/officeart/2005/8/layout/chevron2"/>
    <dgm:cxn modelId="{167E2445-73FC-4193-B056-5F500C65691B}" srcId="{EA92D24F-4552-4C55-9468-31208BB04F5C}" destId="{E3F8AD62-666A-43F0-8DAF-8649900ECA25}" srcOrd="0" destOrd="0" parTransId="{6A1A6C9A-FC2F-41D1-929D-C4F048E0892A}" sibTransId="{0F978D58-D756-47BB-BACF-B80A92E8653F}"/>
    <dgm:cxn modelId="{187849B8-0831-4060-BCED-AA6B401627FD}" srcId="{D47A44B3-6ABC-4B74-A63D-E49F6D9A7923}" destId="{BFE0D67B-52AD-41C2-8F38-1FA551FF772D}" srcOrd="0" destOrd="0" parTransId="{F20ACA88-C864-408C-B64A-0E1E71838417}" sibTransId="{C26E8B42-6324-4AA2-A973-C1CFB3E42C41}"/>
    <dgm:cxn modelId="{F3E9D75C-E256-4B1A-91E1-128D52DA7F72}" srcId="{A08C84AA-8D5A-496A-A21F-A00BFEF4C83E}" destId="{EDD5D963-4DE9-41B0-812B-1C8539CC7A7D}" srcOrd="0" destOrd="0" parTransId="{AB86DEC8-A92F-4FBB-9E7E-C53850BD1072}" sibTransId="{05BD97E7-BDC6-4CAA-A61C-DEB4844A6BE2}"/>
    <dgm:cxn modelId="{5CF9B5AD-383A-4361-A04B-CA922706A31E}" srcId="{8E605C56-19C3-4126-826F-5934613E9148}" destId="{0E90EAD1-8859-4320-BD8B-4E4935673955}" srcOrd="0" destOrd="0" parTransId="{F4996804-F867-46F2-A219-C241B34511D1}" sibTransId="{7D8223B0-BED2-4EAF-85E3-F01207F6EC67}"/>
    <dgm:cxn modelId="{088CCEF8-6E51-4DF4-8E45-9A3F3A508D39}" type="presOf" srcId="{BFE0D67B-52AD-41C2-8F38-1FA551FF772D}" destId="{EDD8AB52-6351-4960-B865-5D6C70ED0251}" srcOrd="0" destOrd="0" presId="urn:microsoft.com/office/officeart/2005/8/layout/chevron2"/>
    <dgm:cxn modelId="{52A826E0-A917-4999-B2C0-00B2309A4717}" srcId="{8E605C56-19C3-4126-826F-5934613E9148}" destId="{D47A44B3-6ABC-4B74-A63D-E49F6D9A7923}" srcOrd="3" destOrd="0" parTransId="{6A567820-4918-4D42-89B8-A993E3817D2F}" sibTransId="{1FB96510-0651-46E9-B644-25FA476D242B}"/>
    <dgm:cxn modelId="{971EEE8A-09AA-4C9C-BA9E-695BEBA3DE8A}" type="presOf" srcId="{0E90EAD1-8859-4320-BD8B-4E4935673955}" destId="{FF33323B-50D7-42AC-8BD6-349CA460DBF6}" srcOrd="0" destOrd="0" presId="urn:microsoft.com/office/officeart/2005/8/layout/chevron2"/>
    <dgm:cxn modelId="{3C3B8C87-CDCE-4BC4-94EA-3B9F9D3DB9D8}" type="presOf" srcId="{EDD5D963-4DE9-41B0-812B-1C8539CC7A7D}" destId="{A822C0F0-4977-4120-832B-CF9AD4379E55}" srcOrd="0" destOrd="0" presId="urn:microsoft.com/office/officeart/2005/8/layout/chevron2"/>
    <dgm:cxn modelId="{659EAC03-F194-4C8E-84C8-B59E1B94F184}" type="presOf" srcId="{E3F8AD62-666A-43F0-8DAF-8649900ECA25}" destId="{CB8A4E1B-45F7-4389-918F-1D29E9AFAA4B}" srcOrd="0" destOrd="0" presId="urn:microsoft.com/office/officeart/2005/8/layout/chevron2"/>
    <dgm:cxn modelId="{B1B8415C-FED0-4F3F-BCEE-662790EB7616}" type="presParOf" srcId="{CF5B6BEC-C647-48BA-A9B8-746028CAC52C}" destId="{2CE6CCE2-0A03-44F9-B662-4C88BF86FFEA}" srcOrd="0" destOrd="0" presId="urn:microsoft.com/office/officeart/2005/8/layout/chevron2"/>
    <dgm:cxn modelId="{C30BCF44-954B-43CB-9D7C-DBA098857E7B}" type="presParOf" srcId="{2CE6CCE2-0A03-44F9-B662-4C88BF86FFEA}" destId="{FF33323B-50D7-42AC-8BD6-349CA460DBF6}" srcOrd="0" destOrd="0" presId="urn:microsoft.com/office/officeart/2005/8/layout/chevron2"/>
    <dgm:cxn modelId="{FB702B55-3E52-4124-B774-3B7D887997DA}" type="presParOf" srcId="{2CE6CCE2-0A03-44F9-B662-4C88BF86FFEA}" destId="{50B13DCB-A3FE-42B0-8D5E-E513C34F9D92}" srcOrd="1" destOrd="0" presId="urn:microsoft.com/office/officeart/2005/8/layout/chevron2"/>
    <dgm:cxn modelId="{F1905CB0-5339-4DAF-A30E-B6CBA77DAA5D}" type="presParOf" srcId="{CF5B6BEC-C647-48BA-A9B8-746028CAC52C}" destId="{72FF31ED-1351-4EAD-8595-2B558EBC152F}" srcOrd="1" destOrd="0" presId="urn:microsoft.com/office/officeart/2005/8/layout/chevron2"/>
    <dgm:cxn modelId="{DAA1FB54-4C58-45DB-9F46-AD1B5E3FEF86}" type="presParOf" srcId="{CF5B6BEC-C647-48BA-A9B8-746028CAC52C}" destId="{0C7A2DA6-AEE9-48F3-B878-C195BBEAB27F}" srcOrd="2" destOrd="0" presId="urn:microsoft.com/office/officeart/2005/8/layout/chevron2"/>
    <dgm:cxn modelId="{D8F100C9-3937-40F2-B6AC-1B1F93847537}" type="presParOf" srcId="{0C7A2DA6-AEE9-48F3-B878-C195BBEAB27F}" destId="{B0D50906-CBCA-4479-9DBE-7FAAF38FB1F0}" srcOrd="0" destOrd="0" presId="urn:microsoft.com/office/officeart/2005/8/layout/chevron2"/>
    <dgm:cxn modelId="{C58E85A4-0F72-4432-ACB7-CB4D3750E582}" type="presParOf" srcId="{0C7A2DA6-AEE9-48F3-B878-C195BBEAB27F}" destId="{CB8A4E1B-45F7-4389-918F-1D29E9AFAA4B}" srcOrd="1" destOrd="0" presId="urn:microsoft.com/office/officeart/2005/8/layout/chevron2"/>
    <dgm:cxn modelId="{BC374F58-F624-438C-9CC4-FDF4C63E9B23}" type="presParOf" srcId="{CF5B6BEC-C647-48BA-A9B8-746028CAC52C}" destId="{FB1BB95C-FB21-4F9B-B9CB-BBD5A76EB671}" srcOrd="3" destOrd="0" presId="urn:microsoft.com/office/officeart/2005/8/layout/chevron2"/>
    <dgm:cxn modelId="{B5A714EA-C663-4E6A-B8C9-BB1ABC4DED68}" type="presParOf" srcId="{CF5B6BEC-C647-48BA-A9B8-746028CAC52C}" destId="{F8DB49BB-8B68-413E-A3D6-3F5625A529EC}" srcOrd="4" destOrd="0" presId="urn:microsoft.com/office/officeart/2005/8/layout/chevron2"/>
    <dgm:cxn modelId="{25293A0D-FD1D-4C4A-9D7A-C1B9F4E82FC6}" type="presParOf" srcId="{F8DB49BB-8B68-413E-A3D6-3F5625A529EC}" destId="{B6761939-6AC1-4020-B3FE-D4C8BAA40BE8}" srcOrd="0" destOrd="0" presId="urn:microsoft.com/office/officeart/2005/8/layout/chevron2"/>
    <dgm:cxn modelId="{7F7DA2D5-C4AF-4EC8-B07F-FC840C826B68}" type="presParOf" srcId="{F8DB49BB-8B68-413E-A3D6-3F5625A529EC}" destId="{80755D78-243F-4742-B6A4-5138372BF08C}" srcOrd="1" destOrd="0" presId="urn:microsoft.com/office/officeart/2005/8/layout/chevron2"/>
    <dgm:cxn modelId="{38DCED7C-0C84-4D19-AE34-535DB0603969}" type="presParOf" srcId="{CF5B6BEC-C647-48BA-A9B8-746028CAC52C}" destId="{734DF39D-0890-4E63-A02A-ECB03A955873}" srcOrd="5" destOrd="0" presId="urn:microsoft.com/office/officeart/2005/8/layout/chevron2"/>
    <dgm:cxn modelId="{B567C442-F4BB-4B23-9A2C-2034FE829489}" type="presParOf" srcId="{CF5B6BEC-C647-48BA-A9B8-746028CAC52C}" destId="{E87F1B05-8E07-4B0E-8CBF-6E49C3A8F950}" srcOrd="6" destOrd="0" presId="urn:microsoft.com/office/officeart/2005/8/layout/chevron2"/>
    <dgm:cxn modelId="{81BAC81B-6984-4680-AFF0-CC395C07E4CC}" type="presParOf" srcId="{E87F1B05-8E07-4B0E-8CBF-6E49C3A8F950}" destId="{EAE73E5C-59BA-4E1B-ACCE-EC3C593D6888}" srcOrd="0" destOrd="0" presId="urn:microsoft.com/office/officeart/2005/8/layout/chevron2"/>
    <dgm:cxn modelId="{1F250148-5EBD-4EAF-8F2E-1F0052608A7F}" type="presParOf" srcId="{E87F1B05-8E07-4B0E-8CBF-6E49C3A8F950}" destId="{EDD8AB52-6351-4960-B865-5D6C70ED0251}" srcOrd="1" destOrd="0" presId="urn:microsoft.com/office/officeart/2005/8/layout/chevron2"/>
    <dgm:cxn modelId="{282115F0-A864-4D63-985A-B2FB38798743}" type="presParOf" srcId="{CF5B6BEC-C647-48BA-A9B8-746028CAC52C}" destId="{C214AD02-EF90-4A36-B755-BB2C0786D51F}" srcOrd="7" destOrd="0" presId="urn:microsoft.com/office/officeart/2005/8/layout/chevron2"/>
    <dgm:cxn modelId="{B147065D-2D6B-41AB-9103-6492A0BF7232}" type="presParOf" srcId="{CF5B6BEC-C647-48BA-A9B8-746028CAC52C}" destId="{1C2F6498-4CC0-437E-82D6-99DE14371EA7}" srcOrd="8" destOrd="0" presId="urn:microsoft.com/office/officeart/2005/8/layout/chevron2"/>
    <dgm:cxn modelId="{EDABB923-9AFC-4FEE-A201-7942059ED2C5}" type="presParOf" srcId="{1C2F6498-4CC0-437E-82D6-99DE14371EA7}" destId="{54F7CF19-7D4C-4F6A-98EE-CBB8B9AA8891}" srcOrd="0" destOrd="0" presId="urn:microsoft.com/office/officeart/2005/8/layout/chevron2"/>
    <dgm:cxn modelId="{B98BF4ED-20E7-4F61-839C-9E353B9D8E12}" type="presParOf" srcId="{1C2F6498-4CC0-437E-82D6-99DE14371EA7}" destId="{A822C0F0-4977-4120-832B-CF9AD4379E5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26D416-D0F7-4790-A2D5-670BF100575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24E881-3662-4B21-83E9-E875A38579F2}">
      <dgm:prSet phldrT="[Текст]" phldr="0"/>
      <dgm:spPr/>
      <dgm:t>
        <a:bodyPr/>
        <a:lstStyle/>
        <a:p>
          <a:pPr rtl="0"/>
          <a:r>
            <a:rPr lang="ru-RU" dirty="0">
              <a:latin typeface="Trebuchet MS"/>
            </a:rPr>
            <a:t>1 индикатор</a:t>
          </a:r>
          <a:endParaRPr lang="ru-RU" dirty="0"/>
        </a:p>
      </dgm:t>
    </dgm:pt>
    <dgm:pt modelId="{4EAA3B4B-425A-47B3-A1E8-4BF858483F9B}" type="parTrans" cxnId="{9B1E0339-542E-4A1C-B056-2A5A0553E571}">
      <dgm:prSet/>
      <dgm:spPr/>
      <dgm:t>
        <a:bodyPr/>
        <a:lstStyle/>
        <a:p>
          <a:endParaRPr lang="ru-RU"/>
        </a:p>
      </dgm:t>
    </dgm:pt>
    <dgm:pt modelId="{E8B775A4-F4C2-4BC8-8686-11BA9037DDC6}" type="sibTrans" cxnId="{9B1E0339-542E-4A1C-B056-2A5A0553E571}">
      <dgm:prSet/>
      <dgm:spPr/>
      <dgm:t>
        <a:bodyPr/>
        <a:lstStyle/>
        <a:p>
          <a:endParaRPr lang="ru-RU"/>
        </a:p>
      </dgm:t>
    </dgm:pt>
    <dgm:pt modelId="{D699841F-898E-4EA3-8495-9B94933883D1}">
      <dgm:prSet phldrT="[Текст]" phldr="0"/>
      <dgm:spPr/>
      <dgm:t>
        <a:bodyPr/>
        <a:lstStyle/>
        <a:p>
          <a:pPr rtl="0"/>
          <a:r>
            <a:rPr lang="ru-RU" dirty="0">
              <a:latin typeface="Trebuchet MS"/>
            </a:rPr>
            <a:t>2 индикатор</a:t>
          </a:r>
          <a:endParaRPr lang="ru-RU" dirty="0"/>
        </a:p>
      </dgm:t>
    </dgm:pt>
    <dgm:pt modelId="{AABCD066-A2AD-4435-AC1E-79F9C47B71AD}" type="parTrans" cxnId="{2D8AEB38-2E3E-4624-8BCF-CFC9BEB063A7}">
      <dgm:prSet/>
      <dgm:spPr/>
      <dgm:t>
        <a:bodyPr/>
        <a:lstStyle/>
        <a:p>
          <a:endParaRPr lang="ru-RU"/>
        </a:p>
      </dgm:t>
    </dgm:pt>
    <dgm:pt modelId="{1C59D25C-8C9F-4E64-85A9-2268BA7F0B52}" type="sibTrans" cxnId="{2D8AEB38-2E3E-4624-8BCF-CFC9BEB063A7}">
      <dgm:prSet/>
      <dgm:spPr/>
      <dgm:t>
        <a:bodyPr/>
        <a:lstStyle/>
        <a:p>
          <a:endParaRPr lang="ru-RU"/>
        </a:p>
      </dgm:t>
    </dgm:pt>
    <dgm:pt modelId="{6BF5EDDC-FEA5-4F14-BD68-020355497C07}">
      <dgm:prSet phldrT="[Текст]" phldr="0" custT="1"/>
      <dgm:spPr/>
      <dgm:t>
        <a:bodyPr/>
        <a:lstStyle/>
        <a:p>
          <a:pPr algn="just" rtl="0"/>
          <a:r>
            <a:rPr lang="ru-RU" sz="1200" dirty="0">
              <a:latin typeface="+mn-lt"/>
              <a:cs typeface="Times New Roman"/>
            </a:rPr>
            <a:t>Наличие в акте технического расследования причин аварии сведений о причинах аварии, связанных с нарушением требований промышленной безопасности на опасном производственном объекте, эксплуатируемом юридическим лицом (индивидуальным предпринимателем), в случае если такое юридическое лицо (индивидуальный предприниматель), эксплуатирует опасные производственные объекты III, IV классов опасности, отнесенные к категории опасных производственных объектов по такому же признаку, как и объект, на котором произошла авария (при условии, что в отношении таких объектов не проводились контрольные (надзорные) мероприятия в течение 2 лет до даты аварии).</a:t>
          </a:r>
          <a:endParaRPr lang="ru-RU" sz="1200" dirty="0">
            <a:latin typeface="+mn-lt"/>
          </a:endParaRPr>
        </a:p>
      </dgm:t>
    </dgm:pt>
    <dgm:pt modelId="{4F207597-E1A8-481E-A418-D7BE0883443F}" type="parTrans" cxnId="{2C705130-BFDD-4D48-A17F-7E6B59A21CDF}">
      <dgm:prSet/>
      <dgm:spPr/>
      <dgm:t>
        <a:bodyPr/>
        <a:lstStyle/>
        <a:p>
          <a:endParaRPr lang="ru-RU"/>
        </a:p>
      </dgm:t>
    </dgm:pt>
    <dgm:pt modelId="{58DD7BB9-368E-41DC-B525-7D4525022274}" type="sibTrans" cxnId="{2C705130-BFDD-4D48-A17F-7E6B59A21CDF}">
      <dgm:prSet/>
      <dgm:spPr/>
      <dgm:t>
        <a:bodyPr/>
        <a:lstStyle/>
        <a:p>
          <a:endParaRPr lang="ru-RU"/>
        </a:p>
      </dgm:t>
    </dgm:pt>
    <dgm:pt modelId="{9B65EDB7-C10C-491F-BF5F-797A88EABA20}">
      <dgm:prSet phldrT="[Текст]" phldr="0"/>
      <dgm:spPr/>
      <dgm:t>
        <a:bodyPr/>
        <a:lstStyle/>
        <a:p>
          <a:pPr rtl="0"/>
          <a:r>
            <a:rPr lang="ru-RU" dirty="0">
              <a:latin typeface="Trebuchet MS"/>
            </a:rPr>
            <a:t>3 индикатор</a:t>
          </a:r>
          <a:endParaRPr lang="ru-RU" dirty="0"/>
        </a:p>
      </dgm:t>
    </dgm:pt>
    <dgm:pt modelId="{95975BD9-26D9-4B36-8174-7582C9D6C36B}" type="parTrans" cxnId="{7D2EBD4D-5364-42FF-8B1A-F72E7E3A0689}">
      <dgm:prSet/>
      <dgm:spPr/>
      <dgm:t>
        <a:bodyPr/>
        <a:lstStyle/>
        <a:p>
          <a:endParaRPr lang="ru-RU"/>
        </a:p>
      </dgm:t>
    </dgm:pt>
    <dgm:pt modelId="{259F2383-289C-4194-B9C2-08A621F4FD54}" type="sibTrans" cxnId="{7D2EBD4D-5364-42FF-8B1A-F72E7E3A0689}">
      <dgm:prSet/>
      <dgm:spPr/>
      <dgm:t>
        <a:bodyPr/>
        <a:lstStyle/>
        <a:p>
          <a:endParaRPr lang="ru-RU"/>
        </a:p>
      </dgm:t>
    </dgm:pt>
    <dgm:pt modelId="{33D91AE3-AAA3-44E2-B33D-1FE7D9FF13B3}">
      <dgm:prSet phldr="0"/>
      <dgm:spPr/>
      <dgm:t>
        <a:bodyPr/>
        <a:lstStyle/>
        <a:p>
          <a:pPr algn="just" rtl="0"/>
          <a:r>
            <a:rPr lang="ru-RU" b="0" dirty="0">
              <a:solidFill>
                <a:schemeClr val="tx1"/>
              </a:solidFill>
            </a:rPr>
            <a:t>Поступление в территориальный орган Ростехнадзора информации о трёх и более инцидентах, произошедших на опасном производственном объекте в течение одного </a:t>
          </a:r>
          <a:r>
            <a:rPr lang="ru-RU" b="0" u="none" dirty="0">
              <a:solidFill>
                <a:schemeClr val="tx1"/>
              </a:solidFill>
            </a:rPr>
            <a:t>календарного года, в соответствии с порядком проведения технического расследования причин аварий, установленным согласно пункту 8 статьи 12 Федерального закона от 21.07.1997 № 116-ФЗ «О промышленной безопасности опасных производственных объектов»</a:t>
          </a:r>
          <a:endParaRPr lang="ru-RU" b="0" u="sng" dirty="0">
            <a:solidFill>
              <a:schemeClr val="tx1"/>
            </a:solidFill>
            <a:latin typeface="Trebuchet MS"/>
          </a:endParaRPr>
        </a:p>
      </dgm:t>
    </dgm:pt>
    <dgm:pt modelId="{3B0AFB21-2964-42DE-B45B-608D6755D21C}" type="parTrans" cxnId="{3DA2DE91-3161-4910-B263-46F98FD9CCE6}">
      <dgm:prSet/>
      <dgm:spPr/>
      <dgm:t>
        <a:bodyPr/>
        <a:lstStyle/>
        <a:p>
          <a:endParaRPr lang="ru-RU"/>
        </a:p>
      </dgm:t>
    </dgm:pt>
    <dgm:pt modelId="{701B285E-F859-48F6-97FE-0E5AC70946DE}" type="sibTrans" cxnId="{3DA2DE91-3161-4910-B263-46F98FD9CCE6}">
      <dgm:prSet/>
      <dgm:spPr/>
      <dgm:t>
        <a:bodyPr/>
        <a:lstStyle/>
        <a:p>
          <a:endParaRPr lang="ru-RU"/>
        </a:p>
      </dgm:t>
    </dgm:pt>
    <dgm:pt modelId="{DDB9C2FA-3C81-4783-A205-0B16C3E6A1BD}">
      <dgm:prSet phldr="0" custT="1"/>
      <dgm:spPr/>
      <dgm:t>
        <a:bodyPr/>
        <a:lstStyle/>
        <a:p>
          <a:pPr algn="just" rtl="0"/>
          <a:r>
            <a:rPr lang="ru-RU" sz="1200" dirty="0">
              <a:latin typeface="+mj-lt"/>
              <a:cs typeface="Times New Roman"/>
            </a:rPr>
            <a:t>Отсутствие в реестре лицензий сведений о лицензии юридического лица (индивидуального предпринимателя) на эксплуатацию взрывопожароопасных и химически опасных производственных объектов I, II и III классов опасности в течение 4 месяцев с даты регистрации в государственном реестре опасных производственных объектов таким юридическим лицом (индивидуальным предпринимателем) опасного производственного объекта, деятельность по эксплуатации которого подлежит лицензированию.</a:t>
          </a:r>
          <a:endParaRPr lang="ru-RU" sz="1200" dirty="0">
            <a:latin typeface="+mj-lt"/>
          </a:endParaRPr>
        </a:p>
      </dgm:t>
    </dgm:pt>
    <dgm:pt modelId="{78554535-3EA8-4CBE-8A3B-5DCE8837B7B9}" type="parTrans" cxnId="{34A37B7F-2562-43CD-8240-67CEE4359582}">
      <dgm:prSet/>
      <dgm:spPr/>
      <dgm:t>
        <a:bodyPr/>
        <a:lstStyle/>
        <a:p>
          <a:endParaRPr lang="ru-RU"/>
        </a:p>
      </dgm:t>
    </dgm:pt>
    <dgm:pt modelId="{81AE59A8-A967-46CA-9B78-FFD5905B0732}" type="sibTrans" cxnId="{34A37B7F-2562-43CD-8240-67CEE4359582}">
      <dgm:prSet/>
      <dgm:spPr/>
      <dgm:t>
        <a:bodyPr/>
        <a:lstStyle/>
        <a:p>
          <a:endParaRPr lang="ru-RU"/>
        </a:p>
      </dgm:t>
    </dgm:pt>
    <dgm:pt modelId="{0C761CBC-78D6-45F5-ADC4-A3D62CD43F5B}" type="pres">
      <dgm:prSet presAssocID="{1726D416-D0F7-4790-A2D5-670BF10057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E7FE6F-63D2-460D-A056-1D628946431C}" type="pres">
      <dgm:prSet presAssocID="{9124E881-3662-4B21-83E9-E875A38579F2}" presName="composite" presStyleCnt="0"/>
      <dgm:spPr/>
    </dgm:pt>
    <dgm:pt modelId="{D90845F8-78C1-4D93-94F6-D0085995D19B}" type="pres">
      <dgm:prSet presAssocID="{9124E881-3662-4B21-83E9-E875A38579F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757BB0-063E-42FE-BD2D-AA378EE0BC30}" type="pres">
      <dgm:prSet presAssocID="{9124E881-3662-4B21-83E9-E875A38579F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398E2E-6EB3-4A7E-BBE3-B5772062E2BB}" type="pres">
      <dgm:prSet presAssocID="{E8B775A4-F4C2-4BC8-8686-11BA9037DDC6}" presName="sp" presStyleCnt="0"/>
      <dgm:spPr/>
    </dgm:pt>
    <dgm:pt modelId="{74470A52-406C-46DF-90D4-8B579E73D7F2}" type="pres">
      <dgm:prSet presAssocID="{D699841F-898E-4EA3-8495-9B94933883D1}" presName="composite" presStyleCnt="0"/>
      <dgm:spPr/>
    </dgm:pt>
    <dgm:pt modelId="{C516A1A9-4951-45A4-A442-B03D4038BFF1}" type="pres">
      <dgm:prSet presAssocID="{D699841F-898E-4EA3-8495-9B94933883D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86AB87-0262-4DEE-A7E2-EC07AC6422B9}" type="pres">
      <dgm:prSet presAssocID="{D699841F-898E-4EA3-8495-9B94933883D1}" presName="descendantText" presStyleLbl="alignAcc1" presStyleIdx="1" presStyleCnt="3" custScaleY="1293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23EDE8-A097-4C04-A1B6-2861F5B52F99}" type="pres">
      <dgm:prSet presAssocID="{1C59D25C-8C9F-4E64-85A9-2268BA7F0B52}" presName="sp" presStyleCnt="0"/>
      <dgm:spPr/>
    </dgm:pt>
    <dgm:pt modelId="{41DAEE7C-824E-4E9C-85F8-0A03FF7D41A5}" type="pres">
      <dgm:prSet presAssocID="{9B65EDB7-C10C-491F-BF5F-797A88EABA20}" presName="composite" presStyleCnt="0"/>
      <dgm:spPr/>
    </dgm:pt>
    <dgm:pt modelId="{B2CBF126-5E93-402E-9E8B-353B43173871}" type="pres">
      <dgm:prSet presAssocID="{9B65EDB7-C10C-491F-BF5F-797A88EABA2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81DEA0-0C9F-46CB-BC19-F1B4F9FF0236}" type="pres">
      <dgm:prSet presAssocID="{9B65EDB7-C10C-491F-BF5F-797A88EABA2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2EBD4D-5364-42FF-8B1A-F72E7E3A0689}" srcId="{1726D416-D0F7-4790-A2D5-670BF1005751}" destId="{9B65EDB7-C10C-491F-BF5F-797A88EABA20}" srcOrd="2" destOrd="0" parTransId="{95975BD9-26D9-4B36-8174-7582C9D6C36B}" sibTransId="{259F2383-289C-4194-B9C2-08A621F4FD54}"/>
    <dgm:cxn modelId="{60E3F0D8-0962-40F1-A28F-D3672F740F7B}" type="presOf" srcId="{1726D416-D0F7-4790-A2D5-670BF1005751}" destId="{0C761CBC-78D6-45F5-ADC4-A3D62CD43F5B}" srcOrd="0" destOrd="0" presId="urn:microsoft.com/office/officeart/2005/8/layout/chevron2"/>
    <dgm:cxn modelId="{9B1E0339-542E-4A1C-B056-2A5A0553E571}" srcId="{1726D416-D0F7-4790-A2D5-670BF1005751}" destId="{9124E881-3662-4B21-83E9-E875A38579F2}" srcOrd="0" destOrd="0" parTransId="{4EAA3B4B-425A-47B3-A1E8-4BF858483F9B}" sibTransId="{E8B775A4-F4C2-4BC8-8686-11BA9037DDC6}"/>
    <dgm:cxn modelId="{747777E5-AEEB-4E0F-BEA2-3C16437E26E5}" type="presOf" srcId="{6BF5EDDC-FEA5-4F14-BD68-020355497C07}" destId="{3386AB87-0262-4DEE-A7E2-EC07AC6422B9}" srcOrd="0" destOrd="0" presId="urn:microsoft.com/office/officeart/2005/8/layout/chevron2"/>
    <dgm:cxn modelId="{9099F73C-A0E7-4CFE-BC29-15050B79FE93}" type="presOf" srcId="{D699841F-898E-4EA3-8495-9B94933883D1}" destId="{C516A1A9-4951-45A4-A442-B03D4038BFF1}" srcOrd="0" destOrd="0" presId="urn:microsoft.com/office/officeart/2005/8/layout/chevron2"/>
    <dgm:cxn modelId="{759AEA23-CA4F-4EE7-AC35-323EB395B6F0}" type="presOf" srcId="{9124E881-3662-4B21-83E9-E875A38579F2}" destId="{D90845F8-78C1-4D93-94F6-D0085995D19B}" srcOrd="0" destOrd="0" presId="urn:microsoft.com/office/officeart/2005/8/layout/chevron2"/>
    <dgm:cxn modelId="{2C705130-BFDD-4D48-A17F-7E6B59A21CDF}" srcId="{D699841F-898E-4EA3-8495-9B94933883D1}" destId="{6BF5EDDC-FEA5-4F14-BD68-020355497C07}" srcOrd="0" destOrd="0" parTransId="{4F207597-E1A8-481E-A418-D7BE0883443F}" sibTransId="{58DD7BB9-368E-41DC-B525-7D4525022274}"/>
    <dgm:cxn modelId="{34A37B7F-2562-43CD-8240-67CEE4359582}" srcId="{9B65EDB7-C10C-491F-BF5F-797A88EABA20}" destId="{DDB9C2FA-3C81-4783-A205-0B16C3E6A1BD}" srcOrd="0" destOrd="0" parTransId="{78554535-3EA8-4CBE-8A3B-5DCE8837B7B9}" sibTransId="{81AE59A8-A967-46CA-9B78-FFD5905B0732}"/>
    <dgm:cxn modelId="{3DA2DE91-3161-4910-B263-46F98FD9CCE6}" srcId="{9124E881-3662-4B21-83E9-E875A38579F2}" destId="{33D91AE3-AAA3-44E2-B33D-1FE7D9FF13B3}" srcOrd="0" destOrd="0" parTransId="{3B0AFB21-2964-42DE-B45B-608D6755D21C}" sibTransId="{701B285E-F859-48F6-97FE-0E5AC70946DE}"/>
    <dgm:cxn modelId="{2D8AEB38-2E3E-4624-8BCF-CFC9BEB063A7}" srcId="{1726D416-D0F7-4790-A2D5-670BF1005751}" destId="{D699841F-898E-4EA3-8495-9B94933883D1}" srcOrd="1" destOrd="0" parTransId="{AABCD066-A2AD-4435-AC1E-79F9C47B71AD}" sibTransId="{1C59D25C-8C9F-4E64-85A9-2268BA7F0B52}"/>
    <dgm:cxn modelId="{ED43BABC-9CA2-4A3A-8C42-E0E19014E84D}" type="presOf" srcId="{9B65EDB7-C10C-491F-BF5F-797A88EABA20}" destId="{B2CBF126-5E93-402E-9E8B-353B43173871}" srcOrd="0" destOrd="0" presId="urn:microsoft.com/office/officeart/2005/8/layout/chevron2"/>
    <dgm:cxn modelId="{C935FA2A-B9BD-45DA-A0D6-37EF789CCAEA}" type="presOf" srcId="{33D91AE3-AAA3-44E2-B33D-1FE7D9FF13B3}" destId="{E3757BB0-063E-42FE-BD2D-AA378EE0BC30}" srcOrd="0" destOrd="0" presId="urn:microsoft.com/office/officeart/2005/8/layout/chevron2"/>
    <dgm:cxn modelId="{54AABCC3-D7BE-4B76-8818-ECDAB3B4806E}" type="presOf" srcId="{DDB9C2FA-3C81-4783-A205-0B16C3E6A1BD}" destId="{5481DEA0-0C9F-46CB-BC19-F1B4F9FF0236}" srcOrd="0" destOrd="0" presId="urn:microsoft.com/office/officeart/2005/8/layout/chevron2"/>
    <dgm:cxn modelId="{C9BAD776-1BD6-4542-9BD4-9E53CC08A1C4}" type="presParOf" srcId="{0C761CBC-78D6-45F5-ADC4-A3D62CD43F5B}" destId="{19E7FE6F-63D2-460D-A056-1D628946431C}" srcOrd="0" destOrd="0" presId="urn:microsoft.com/office/officeart/2005/8/layout/chevron2"/>
    <dgm:cxn modelId="{048FBCAB-F35A-4ABD-BEF2-DCD4546F8B78}" type="presParOf" srcId="{19E7FE6F-63D2-460D-A056-1D628946431C}" destId="{D90845F8-78C1-4D93-94F6-D0085995D19B}" srcOrd="0" destOrd="0" presId="urn:microsoft.com/office/officeart/2005/8/layout/chevron2"/>
    <dgm:cxn modelId="{5EC693EC-6E9A-4B96-92E8-C18812C26613}" type="presParOf" srcId="{19E7FE6F-63D2-460D-A056-1D628946431C}" destId="{E3757BB0-063E-42FE-BD2D-AA378EE0BC30}" srcOrd="1" destOrd="0" presId="urn:microsoft.com/office/officeart/2005/8/layout/chevron2"/>
    <dgm:cxn modelId="{A18C97AB-6AE9-4A03-8EC3-76FB8CB13C41}" type="presParOf" srcId="{0C761CBC-78D6-45F5-ADC4-A3D62CD43F5B}" destId="{FF398E2E-6EB3-4A7E-BBE3-B5772062E2BB}" srcOrd="1" destOrd="0" presId="urn:microsoft.com/office/officeart/2005/8/layout/chevron2"/>
    <dgm:cxn modelId="{E02D0C83-58FE-48F9-A3E7-46DA6BC3D5DF}" type="presParOf" srcId="{0C761CBC-78D6-45F5-ADC4-A3D62CD43F5B}" destId="{74470A52-406C-46DF-90D4-8B579E73D7F2}" srcOrd="2" destOrd="0" presId="urn:microsoft.com/office/officeart/2005/8/layout/chevron2"/>
    <dgm:cxn modelId="{2B712088-DB0A-4A2B-A0B6-AA60848DA0E2}" type="presParOf" srcId="{74470A52-406C-46DF-90D4-8B579E73D7F2}" destId="{C516A1A9-4951-45A4-A442-B03D4038BFF1}" srcOrd="0" destOrd="0" presId="urn:microsoft.com/office/officeart/2005/8/layout/chevron2"/>
    <dgm:cxn modelId="{FCEFA086-5E6F-4950-AD52-7B32C1442976}" type="presParOf" srcId="{74470A52-406C-46DF-90D4-8B579E73D7F2}" destId="{3386AB87-0262-4DEE-A7E2-EC07AC6422B9}" srcOrd="1" destOrd="0" presId="urn:microsoft.com/office/officeart/2005/8/layout/chevron2"/>
    <dgm:cxn modelId="{337085E7-24B7-4C51-A464-F4CDBC596E66}" type="presParOf" srcId="{0C761CBC-78D6-45F5-ADC4-A3D62CD43F5B}" destId="{9523EDE8-A097-4C04-A1B6-2861F5B52F99}" srcOrd="3" destOrd="0" presId="urn:microsoft.com/office/officeart/2005/8/layout/chevron2"/>
    <dgm:cxn modelId="{8A29755E-055A-40BD-989C-6EE7836A9FAB}" type="presParOf" srcId="{0C761CBC-78D6-45F5-ADC4-A3D62CD43F5B}" destId="{41DAEE7C-824E-4E9C-85F8-0A03FF7D41A5}" srcOrd="4" destOrd="0" presId="urn:microsoft.com/office/officeart/2005/8/layout/chevron2"/>
    <dgm:cxn modelId="{EB364E01-04C9-4E70-8D17-5E798A828F4B}" type="presParOf" srcId="{41DAEE7C-824E-4E9C-85F8-0A03FF7D41A5}" destId="{B2CBF126-5E93-402E-9E8B-353B43173871}" srcOrd="0" destOrd="0" presId="urn:microsoft.com/office/officeart/2005/8/layout/chevron2"/>
    <dgm:cxn modelId="{F9FD0279-48C9-40A3-896D-297C2CFCE307}" type="presParOf" srcId="{41DAEE7C-824E-4E9C-85F8-0A03FF7D41A5}" destId="{5481DEA0-0C9F-46CB-BC19-F1B4F9FF023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26D416-D0F7-4790-A2D5-670BF100575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24E881-3662-4B21-83E9-E875A38579F2}">
      <dgm:prSet phldrT="[Текст]" phldr="0"/>
      <dgm:spPr/>
      <dgm:t>
        <a:bodyPr/>
        <a:lstStyle/>
        <a:p>
          <a:pPr rtl="0"/>
          <a:r>
            <a:rPr lang="ru-RU" dirty="0">
              <a:latin typeface="Trebuchet MS"/>
            </a:rPr>
            <a:t>4 индикатор</a:t>
          </a:r>
          <a:endParaRPr lang="ru-RU" dirty="0"/>
        </a:p>
      </dgm:t>
    </dgm:pt>
    <dgm:pt modelId="{4EAA3B4B-425A-47B3-A1E8-4BF858483F9B}" type="parTrans" cxnId="{9B1E0339-542E-4A1C-B056-2A5A0553E571}">
      <dgm:prSet/>
      <dgm:spPr/>
      <dgm:t>
        <a:bodyPr/>
        <a:lstStyle/>
        <a:p>
          <a:endParaRPr lang="ru-RU"/>
        </a:p>
      </dgm:t>
    </dgm:pt>
    <dgm:pt modelId="{E8B775A4-F4C2-4BC8-8686-11BA9037DDC6}" type="sibTrans" cxnId="{9B1E0339-542E-4A1C-B056-2A5A0553E571}">
      <dgm:prSet/>
      <dgm:spPr/>
      <dgm:t>
        <a:bodyPr/>
        <a:lstStyle/>
        <a:p>
          <a:endParaRPr lang="ru-RU"/>
        </a:p>
      </dgm:t>
    </dgm:pt>
    <dgm:pt modelId="{D699841F-898E-4EA3-8495-9B94933883D1}">
      <dgm:prSet phldrT="[Текст]" phldr="0"/>
      <dgm:spPr/>
      <dgm:t>
        <a:bodyPr/>
        <a:lstStyle/>
        <a:p>
          <a:pPr rtl="0"/>
          <a:r>
            <a:rPr lang="ru-RU" dirty="0">
              <a:latin typeface="Trebuchet MS"/>
            </a:rPr>
            <a:t>5 индикатор</a:t>
          </a:r>
          <a:endParaRPr lang="ru-RU" dirty="0"/>
        </a:p>
      </dgm:t>
    </dgm:pt>
    <dgm:pt modelId="{AABCD066-A2AD-4435-AC1E-79F9C47B71AD}" type="parTrans" cxnId="{2D8AEB38-2E3E-4624-8BCF-CFC9BEB063A7}">
      <dgm:prSet/>
      <dgm:spPr/>
      <dgm:t>
        <a:bodyPr/>
        <a:lstStyle/>
        <a:p>
          <a:endParaRPr lang="ru-RU"/>
        </a:p>
      </dgm:t>
    </dgm:pt>
    <dgm:pt modelId="{1C59D25C-8C9F-4E64-85A9-2268BA7F0B52}" type="sibTrans" cxnId="{2D8AEB38-2E3E-4624-8BCF-CFC9BEB063A7}">
      <dgm:prSet/>
      <dgm:spPr/>
      <dgm:t>
        <a:bodyPr/>
        <a:lstStyle/>
        <a:p>
          <a:endParaRPr lang="ru-RU"/>
        </a:p>
      </dgm:t>
    </dgm:pt>
    <dgm:pt modelId="{6BF5EDDC-FEA5-4F14-BD68-020355497C07}">
      <dgm:prSet phldrT="[Текст]" phldr="0" custT="1"/>
      <dgm:spPr/>
      <dgm:t>
        <a:bodyPr/>
        <a:lstStyle/>
        <a:p>
          <a:pPr algn="just" rtl="0"/>
          <a:r>
            <a:rPr lang="ru-RU" sz="1200" dirty="0"/>
            <a:t>Исключение сведений о юридическом лице (индивидуальном предпринимателе), эксплуатирующем опасный производственный объект III, IV класса опасности, сведения о котором содержатся в государственном реестре опасных производственных объектов, из единого государственного реестра юридических лиц (единого государственного реестра индивидуальных предпринимателей).</a:t>
          </a:r>
        </a:p>
      </dgm:t>
    </dgm:pt>
    <dgm:pt modelId="{4F207597-E1A8-481E-A418-D7BE0883443F}" type="parTrans" cxnId="{2C705130-BFDD-4D48-A17F-7E6B59A21CDF}">
      <dgm:prSet/>
      <dgm:spPr/>
      <dgm:t>
        <a:bodyPr/>
        <a:lstStyle/>
        <a:p>
          <a:endParaRPr lang="ru-RU"/>
        </a:p>
      </dgm:t>
    </dgm:pt>
    <dgm:pt modelId="{58DD7BB9-368E-41DC-B525-7D4525022274}" type="sibTrans" cxnId="{2C705130-BFDD-4D48-A17F-7E6B59A21CDF}">
      <dgm:prSet/>
      <dgm:spPr/>
      <dgm:t>
        <a:bodyPr/>
        <a:lstStyle/>
        <a:p>
          <a:endParaRPr lang="ru-RU"/>
        </a:p>
      </dgm:t>
    </dgm:pt>
    <dgm:pt modelId="{9B65EDB7-C10C-491F-BF5F-797A88EABA20}">
      <dgm:prSet phldrT="[Текст]" phldr="0"/>
      <dgm:spPr/>
      <dgm:t>
        <a:bodyPr/>
        <a:lstStyle/>
        <a:p>
          <a:pPr rtl="0"/>
          <a:r>
            <a:rPr lang="ru-RU" dirty="0">
              <a:latin typeface="Trebuchet MS"/>
            </a:rPr>
            <a:t>6 индикатор</a:t>
          </a:r>
          <a:endParaRPr lang="ru-RU" dirty="0"/>
        </a:p>
      </dgm:t>
    </dgm:pt>
    <dgm:pt modelId="{95975BD9-26D9-4B36-8174-7582C9D6C36B}" type="parTrans" cxnId="{7D2EBD4D-5364-42FF-8B1A-F72E7E3A0689}">
      <dgm:prSet/>
      <dgm:spPr/>
      <dgm:t>
        <a:bodyPr/>
        <a:lstStyle/>
        <a:p>
          <a:endParaRPr lang="ru-RU"/>
        </a:p>
      </dgm:t>
    </dgm:pt>
    <dgm:pt modelId="{259F2383-289C-4194-B9C2-08A621F4FD54}" type="sibTrans" cxnId="{7D2EBD4D-5364-42FF-8B1A-F72E7E3A0689}">
      <dgm:prSet/>
      <dgm:spPr/>
      <dgm:t>
        <a:bodyPr/>
        <a:lstStyle/>
        <a:p>
          <a:endParaRPr lang="ru-RU"/>
        </a:p>
      </dgm:t>
    </dgm:pt>
    <dgm:pt modelId="{33D91AE3-AAA3-44E2-B33D-1FE7D9FF13B3}">
      <dgm:prSet phldr="0" custT="1"/>
      <dgm:spPr/>
      <dgm:t>
        <a:bodyPr/>
        <a:lstStyle/>
        <a:p>
          <a:pPr algn="just" rtl="0"/>
          <a:r>
            <a:rPr lang="ru-RU" sz="1200" dirty="0"/>
            <a:t>Наличие сведений об опасном производственном объекте III, IV класса опасности в государственном реестре опасных производственных объектов по истечении 2 лет с даты внесения сведений в реестр заключений экспертизы промышленной безопасности об экспертизе промышленной безопасности, проведенной в отношении документации на консервацию или ликвидацию такого объекта (при условии, что в отношении опасного производственного объекта не проводились контрольные (надзорные) мероприятия в течение 2 лет до даты внесения сведений об экспертизе в реестр заключений экспертизы промышленной безопасности).</a:t>
          </a:r>
          <a:endParaRPr lang="ru-RU" sz="1200" u="sng" dirty="0">
            <a:solidFill>
              <a:schemeClr val="tx1"/>
            </a:solidFill>
            <a:latin typeface="Trebuchet MS"/>
          </a:endParaRPr>
        </a:p>
      </dgm:t>
    </dgm:pt>
    <dgm:pt modelId="{3B0AFB21-2964-42DE-B45B-608D6755D21C}" type="parTrans" cxnId="{3DA2DE91-3161-4910-B263-46F98FD9CCE6}">
      <dgm:prSet/>
      <dgm:spPr/>
      <dgm:t>
        <a:bodyPr/>
        <a:lstStyle/>
        <a:p>
          <a:endParaRPr lang="ru-RU"/>
        </a:p>
      </dgm:t>
    </dgm:pt>
    <dgm:pt modelId="{701B285E-F859-48F6-97FE-0E5AC70946DE}" type="sibTrans" cxnId="{3DA2DE91-3161-4910-B263-46F98FD9CCE6}">
      <dgm:prSet/>
      <dgm:spPr/>
      <dgm:t>
        <a:bodyPr/>
        <a:lstStyle/>
        <a:p>
          <a:endParaRPr lang="ru-RU"/>
        </a:p>
      </dgm:t>
    </dgm:pt>
    <dgm:pt modelId="{DDB9C2FA-3C81-4783-A205-0B16C3E6A1BD}">
      <dgm:prSet phldr="0" custT="1"/>
      <dgm:spPr/>
      <dgm:t>
        <a:bodyPr/>
        <a:lstStyle/>
        <a:p>
          <a:pPr algn="just" rtl="0"/>
          <a:r>
            <a:rPr lang="ru-RU" sz="1200" dirty="0"/>
            <a:t>Отсутствие сведений о заключении экспертизы промышленной безопасности, содержащем срок дальнейшей безопасной эксплуатации технического устройства, применяемого на опасном производственном объекте III или IV класса опасности, или сведений о выводе из эксплуатации такого технического устройства по истечении года после установленного срока его эксплуатации (при условии, что в течение указанного года в отношении таких объектов не проводились контрольные (надзорные) мероприятия).</a:t>
          </a:r>
          <a:endParaRPr lang="ru-RU" sz="1200" dirty="0">
            <a:latin typeface="Trebuchet MS"/>
          </a:endParaRPr>
        </a:p>
      </dgm:t>
    </dgm:pt>
    <dgm:pt modelId="{78554535-3EA8-4CBE-8A3B-5DCE8837B7B9}" type="parTrans" cxnId="{34A37B7F-2562-43CD-8240-67CEE4359582}">
      <dgm:prSet/>
      <dgm:spPr/>
      <dgm:t>
        <a:bodyPr/>
        <a:lstStyle/>
        <a:p>
          <a:endParaRPr lang="ru-RU"/>
        </a:p>
      </dgm:t>
    </dgm:pt>
    <dgm:pt modelId="{81AE59A8-A967-46CA-9B78-FFD5905B0732}" type="sibTrans" cxnId="{34A37B7F-2562-43CD-8240-67CEE4359582}">
      <dgm:prSet/>
      <dgm:spPr/>
      <dgm:t>
        <a:bodyPr/>
        <a:lstStyle/>
        <a:p>
          <a:endParaRPr lang="ru-RU"/>
        </a:p>
      </dgm:t>
    </dgm:pt>
    <dgm:pt modelId="{0C761CBC-78D6-45F5-ADC4-A3D62CD43F5B}" type="pres">
      <dgm:prSet presAssocID="{1726D416-D0F7-4790-A2D5-670BF10057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E7FE6F-63D2-460D-A056-1D628946431C}" type="pres">
      <dgm:prSet presAssocID="{9124E881-3662-4B21-83E9-E875A38579F2}" presName="composite" presStyleCnt="0"/>
      <dgm:spPr/>
    </dgm:pt>
    <dgm:pt modelId="{D90845F8-78C1-4D93-94F6-D0085995D19B}" type="pres">
      <dgm:prSet presAssocID="{9124E881-3662-4B21-83E9-E875A38579F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757BB0-063E-42FE-BD2D-AA378EE0BC30}" type="pres">
      <dgm:prSet presAssocID="{9124E881-3662-4B21-83E9-E875A38579F2}" presName="descendantText" presStyleLbl="alignAcc1" presStyleIdx="0" presStyleCnt="3" custScaleY="111394" custLinFactNeighborX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398E2E-6EB3-4A7E-BBE3-B5772062E2BB}" type="pres">
      <dgm:prSet presAssocID="{E8B775A4-F4C2-4BC8-8686-11BA9037DDC6}" presName="sp" presStyleCnt="0"/>
      <dgm:spPr/>
    </dgm:pt>
    <dgm:pt modelId="{74470A52-406C-46DF-90D4-8B579E73D7F2}" type="pres">
      <dgm:prSet presAssocID="{D699841F-898E-4EA3-8495-9B94933883D1}" presName="composite" presStyleCnt="0"/>
      <dgm:spPr/>
    </dgm:pt>
    <dgm:pt modelId="{C516A1A9-4951-45A4-A442-B03D4038BFF1}" type="pres">
      <dgm:prSet presAssocID="{D699841F-898E-4EA3-8495-9B94933883D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86AB87-0262-4DEE-A7E2-EC07AC6422B9}" type="pres">
      <dgm:prSet presAssocID="{D699841F-898E-4EA3-8495-9B94933883D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23EDE8-A097-4C04-A1B6-2861F5B52F99}" type="pres">
      <dgm:prSet presAssocID="{1C59D25C-8C9F-4E64-85A9-2268BA7F0B52}" presName="sp" presStyleCnt="0"/>
      <dgm:spPr/>
    </dgm:pt>
    <dgm:pt modelId="{41DAEE7C-824E-4E9C-85F8-0A03FF7D41A5}" type="pres">
      <dgm:prSet presAssocID="{9B65EDB7-C10C-491F-BF5F-797A88EABA20}" presName="composite" presStyleCnt="0"/>
      <dgm:spPr/>
    </dgm:pt>
    <dgm:pt modelId="{B2CBF126-5E93-402E-9E8B-353B43173871}" type="pres">
      <dgm:prSet presAssocID="{9B65EDB7-C10C-491F-BF5F-797A88EABA2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81DEA0-0C9F-46CB-BC19-F1B4F9FF0236}" type="pres">
      <dgm:prSet presAssocID="{9B65EDB7-C10C-491F-BF5F-797A88EABA2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2EBD4D-5364-42FF-8B1A-F72E7E3A0689}" srcId="{1726D416-D0F7-4790-A2D5-670BF1005751}" destId="{9B65EDB7-C10C-491F-BF5F-797A88EABA20}" srcOrd="2" destOrd="0" parTransId="{95975BD9-26D9-4B36-8174-7582C9D6C36B}" sibTransId="{259F2383-289C-4194-B9C2-08A621F4FD54}"/>
    <dgm:cxn modelId="{764A13D7-E097-4132-A5FC-F4E841B2AB3B}" type="presOf" srcId="{DDB9C2FA-3C81-4783-A205-0B16C3E6A1BD}" destId="{5481DEA0-0C9F-46CB-BC19-F1B4F9FF0236}" srcOrd="0" destOrd="0" presId="urn:microsoft.com/office/officeart/2005/8/layout/chevron2"/>
    <dgm:cxn modelId="{9B1E0339-542E-4A1C-B056-2A5A0553E571}" srcId="{1726D416-D0F7-4790-A2D5-670BF1005751}" destId="{9124E881-3662-4B21-83E9-E875A38579F2}" srcOrd="0" destOrd="0" parTransId="{4EAA3B4B-425A-47B3-A1E8-4BF858483F9B}" sibTransId="{E8B775A4-F4C2-4BC8-8686-11BA9037DDC6}"/>
    <dgm:cxn modelId="{319AF5CB-9D4D-493E-AD71-707873ECD8AC}" type="presOf" srcId="{9B65EDB7-C10C-491F-BF5F-797A88EABA20}" destId="{B2CBF126-5E93-402E-9E8B-353B43173871}" srcOrd="0" destOrd="0" presId="urn:microsoft.com/office/officeart/2005/8/layout/chevron2"/>
    <dgm:cxn modelId="{427EA31E-DAB5-453E-A5EA-090FB36FC82A}" type="presOf" srcId="{D699841F-898E-4EA3-8495-9B94933883D1}" destId="{C516A1A9-4951-45A4-A442-B03D4038BFF1}" srcOrd="0" destOrd="0" presId="urn:microsoft.com/office/officeart/2005/8/layout/chevron2"/>
    <dgm:cxn modelId="{2C705130-BFDD-4D48-A17F-7E6B59A21CDF}" srcId="{D699841F-898E-4EA3-8495-9B94933883D1}" destId="{6BF5EDDC-FEA5-4F14-BD68-020355497C07}" srcOrd="0" destOrd="0" parTransId="{4F207597-E1A8-481E-A418-D7BE0883443F}" sibTransId="{58DD7BB9-368E-41DC-B525-7D4525022274}"/>
    <dgm:cxn modelId="{79F68E24-889E-4324-A37C-682E72B33824}" type="presOf" srcId="{1726D416-D0F7-4790-A2D5-670BF1005751}" destId="{0C761CBC-78D6-45F5-ADC4-A3D62CD43F5B}" srcOrd="0" destOrd="0" presId="urn:microsoft.com/office/officeart/2005/8/layout/chevron2"/>
    <dgm:cxn modelId="{E29D8D73-4245-4E0E-8BA7-8FF8A23941E2}" type="presOf" srcId="{6BF5EDDC-FEA5-4F14-BD68-020355497C07}" destId="{3386AB87-0262-4DEE-A7E2-EC07AC6422B9}" srcOrd="0" destOrd="0" presId="urn:microsoft.com/office/officeart/2005/8/layout/chevron2"/>
    <dgm:cxn modelId="{34A37B7F-2562-43CD-8240-67CEE4359582}" srcId="{9B65EDB7-C10C-491F-BF5F-797A88EABA20}" destId="{DDB9C2FA-3C81-4783-A205-0B16C3E6A1BD}" srcOrd="0" destOrd="0" parTransId="{78554535-3EA8-4CBE-8A3B-5DCE8837B7B9}" sibTransId="{81AE59A8-A967-46CA-9B78-FFD5905B0732}"/>
    <dgm:cxn modelId="{3DA2DE91-3161-4910-B263-46F98FD9CCE6}" srcId="{9124E881-3662-4B21-83E9-E875A38579F2}" destId="{33D91AE3-AAA3-44E2-B33D-1FE7D9FF13B3}" srcOrd="0" destOrd="0" parTransId="{3B0AFB21-2964-42DE-B45B-608D6755D21C}" sibTransId="{701B285E-F859-48F6-97FE-0E5AC70946DE}"/>
    <dgm:cxn modelId="{2D8AEB38-2E3E-4624-8BCF-CFC9BEB063A7}" srcId="{1726D416-D0F7-4790-A2D5-670BF1005751}" destId="{D699841F-898E-4EA3-8495-9B94933883D1}" srcOrd="1" destOrd="0" parTransId="{AABCD066-A2AD-4435-AC1E-79F9C47B71AD}" sibTransId="{1C59D25C-8C9F-4E64-85A9-2268BA7F0B52}"/>
    <dgm:cxn modelId="{3D5B1DB4-3B6E-49B4-B81F-8F2DF0BECF8C}" type="presOf" srcId="{9124E881-3662-4B21-83E9-E875A38579F2}" destId="{D90845F8-78C1-4D93-94F6-D0085995D19B}" srcOrd="0" destOrd="0" presId="urn:microsoft.com/office/officeart/2005/8/layout/chevron2"/>
    <dgm:cxn modelId="{DA5C72B8-53BC-47BF-A18F-F5A8FD6CA022}" type="presOf" srcId="{33D91AE3-AAA3-44E2-B33D-1FE7D9FF13B3}" destId="{E3757BB0-063E-42FE-BD2D-AA378EE0BC30}" srcOrd="0" destOrd="0" presId="urn:microsoft.com/office/officeart/2005/8/layout/chevron2"/>
    <dgm:cxn modelId="{3113F949-229F-4A59-9E17-81E99031D982}" type="presParOf" srcId="{0C761CBC-78D6-45F5-ADC4-A3D62CD43F5B}" destId="{19E7FE6F-63D2-460D-A056-1D628946431C}" srcOrd="0" destOrd="0" presId="urn:microsoft.com/office/officeart/2005/8/layout/chevron2"/>
    <dgm:cxn modelId="{25A9B1D0-6DBD-4FAC-985B-F6DE2B016D41}" type="presParOf" srcId="{19E7FE6F-63D2-460D-A056-1D628946431C}" destId="{D90845F8-78C1-4D93-94F6-D0085995D19B}" srcOrd="0" destOrd="0" presId="urn:microsoft.com/office/officeart/2005/8/layout/chevron2"/>
    <dgm:cxn modelId="{41CB09B6-3B4B-437E-AA43-F61767E1D4EA}" type="presParOf" srcId="{19E7FE6F-63D2-460D-A056-1D628946431C}" destId="{E3757BB0-063E-42FE-BD2D-AA378EE0BC30}" srcOrd="1" destOrd="0" presId="urn:microsoft.com/office/officeart/2005/8/layout/chevron2"/>
    <dgm:cxn modelId="{63A6F16D-FDE8-4C3C-B2C6-7BE3A8BCA473}" type="presParOf" srcId="{0C761CBC-78D6-45F5-ADC4-A3D62CD43F5B}" destId="{FF398E2E-6EB3-4A7E-BBE3-B5772062E2BB}" srcOrd="1" destOrd="0" presId="urn:microsoft.com/office/officeart/2005/8/layout/chevron2"/>
    <dgm:cxn modelId="{910878F4-252F-4B80-8C7D-04608C5ABF88}" type="presParOf" srcId="{0C761CBC-78D6-45F5-ADC4-A3D62CD43F5B}" destId="{74470A52-406C-46DF-90D4-8B579E73D7F2}" srcOrd="2" destOrd="0" presId="urn:microsoft.com/office/officeart/2005/8/layout/chevron2"/>
    <dgm:cxn modelId="{DCB52D7F-2F88-4A44-8AD7-2AD73654AC3D}" type="presParOf" srcId="{74470A52-406C-46DF-90D4-8B579E73D7F2}" destId="{C516A1A9-4951-45A4-A442-B03D4038BFF1}" srcOrd="0" destOrd="0" presId="urn:microsoft.com/office/officeart/2005/8/layout/chevron2"/>
    <dgm:cxn modelId="{A89C2F23-606D-466C-A295-480913A23202}" type="presParOf" srcId="{74470A52-406C-46DF-90D4-8B579E73D7F2}" destId="{3386AB87-0262-4DEE-A7E2-EC07AC6422B9}" srcOrd="1" destOrd="0" presId="urn:microsoft.com/office/officeart/2005/8/layout/chevron2"/>
    <dgm:cxn modelId="{8FAA5529-4767-430F-936C-04ABF273CB8E}" type="presParOf" srcId="{0C761CBC-78D6-45F5-ADC4-A3D62CD43F5B}" destId="{9523EDE8-A097-4C04-A1B6-2861F5B52F99}" srcOrd="3" destOrd="0" presId="urn:microsoft.com/office/officeart/2005/8/layout/chevron2"/>
    <dgm:cxn modelId="{C0A9483A-C0DC-40B9-8821-8CD5F06B68B2}" type="presParOf" srcId="{0C761CBC-78D6-45F5-ADC4-A3D62CD43F5B}" destId="{41DAEE7C-824E-4E9C-85F8-0A03FF7D41A5}" srcOrd="4" destOrd="0" presId="urn:microsoft.com/office/officeart/2005/8/layout/chevron2"/>
    <dgm:cxn modelId="{87BC3BED-FB4F-4EF6-94FA-64127A1DFC40}" type="presParOf" srcId="{41DAEE7C-824E-4E9C-85F8-0A03FF7D41A5}" destId="{B2CBF126-5E93-402E-9E8B-353B43173871}" srcOrd="0" destOrd="0" presId="urn:microsoft.com/office/officeart/2005/8/layout/chevron2"/>
    <dgm:cxn modelId="{398599E4-A493-4F01-94E3-20DEE005260E}" type="presParOf" srcId="{41DAEE7C-824E-4E9C-85F8-0A03FF7D41A5}" destId="{5481DEA0-0C9F-46CB-BC19-F1B4F9FF023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726D416-D0F7-4790-A2D5-670BF100575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24E881-3662-4B21-83E9-E875A38579F2}">
      <dgm:prSet phldrT="[Текст]" phldr="0"/>
      <dgm:spPr/>
      <dgm:t>
        <a:bodyPr/>
        <a:lstStyle/>
        <a:p>
          <a:pPr rtl="0"/>
          <a:r>
            <a:rPr lang="ru-RU" dirty="0">
              <a:latin typeface="Trebuchet MS"/>
            </a:rPr>
            <a:t>7 индикатор</a:t>
          </a:r>
          <a:endParaRPr lang="ru-RU" dirty="0"/>
        </a:p>
      </dgm:t>
    </dgm:pt>
    <dgm:pt modelId="{4EAA3B4B-425A-47B3-A1E8-4BF858483F9B}" type="parTrans" cxnId="{9B1E0339-542E-4A1C-B056-2A5A0553E571}">
      <dgm:prSet/>
      <dgm:spPr/>
      <dgm:t>
        <a:bodyPr/>
        <a:lstStyle/>
        <a:p>
          <a:endParaRPr lang="ru-RU"/>
        </a:p>
      </dgm:t>
    </dgm:pt>
    <dgm:pt modelId="{E8B775A4-F4C2-4BC8-8686-11BA9037DDC6}" type="sibTrans" cxnId="{9B1E0339-542E-4A1C-B056-2A5A0553E571}">
      <dgm:prSet/>
      <dgm:spPr/>
      <dgm:t>
        <a:bodyPr/>
        <a:lstStyle/>
        <a:p>
          <a:endParaRPr lang="ru-RU"/>
        </a:p>
      </dgm:t>
    </dgm:pt>
    <dgm:pt modelId="{D699841F-898E-4EA3-8495-9B94933883D1}">
      <dgm:prSet phldrT="[Текст]" phldr="0"/>
      <dgm:spPr/>
      <dgm:t>
        <a:bodyPr/>
        <a:lstStyle/>
        <a:p>
          <a:pPr rtl="0"/>
          <a:r>
            <a:rPr lang="ru-RU" dirty="0">
              <a:latin typeface="Trebuchet MS"/>
            </a:rPr>
            <a:t>8 индикатор</a:t>
          </a:r>
          <a:endParaRPr lang="ru-RU" dirty="0"/>
        </a:p>
      </dgm:t>
    </dgm:pt>
    <dgm:pt modelId="{AABCD066-A2AD-4435-AC1E-79F9C47B71AD}" type="parTrans" cxnId="{2D8AEB38-2E3E-4624-8BCF-CFC9BEB063A7}">
      <dgm:prSet/>
      <dgm:spPr/>
      <dgm:t>
        <a:bodyPr/>
        <a:lstStyle/>
        <a:p>
          <a:endParaRPr lang="ru-RU"/>
        </a:p>
      </dgm:t>
    </dgm:pt>
    <dgm:pt modelId="{1C59D25C-8C9F-4E64-85A9-2268BA7F0B52}" type="sibTrans" cxnId="{2D8AEB38-2E3E-4624-8BCF-CFC9BEB063A7}">
      <dgm:prSet/>
      <dgm:spPr/>
      <dgm:t>
        <a:bodyPr/>
        <a:lstStyle/>
        <a:p>
          <a:endParaRPr lang="ru-RU"/>
        </a:p>
      </dgm:t>
    </dgm:pt>
    <dgm:pt modelId="{6BF5EDDC-FEA5-4F14-BD68-020355497C07}">
      <dgm:prSet phldrT="[Текст]" phldr="0" custT="1"/>
      <dgm:spPr/>
      <dgm:t>
        <a:bodyPr/>
        <a:lstStyle/>
        <a:p>
          <a:pPr algn="just" rtl="0"/>
          <a:r>
            <a:rPr lang="ru-RU" sz="1200" dirty="0"/>
            <a:t>Факт выдачи экспертом в области промышленной безопасности заведомо ложного заключения экспертизы промышленной безопасности в отношении объекта экспертизы заказчика, при наличии в реестре заключений экспертизы промышленной безопасности сведений о заключении экспертизы промышленной безопасности, содержащем вывод о соответствии объекта экспертизы требованиям промышленной безопасности, выданном указанным экспертом в отношении иных объектов экспертизы этого заказчика в течение двух лет, предшествующих дате привлечения эксперта к административной ответственности (для опасных производственных объектов III или IV класса опасности, при условии, что в отношении таких объектов не проводились контрольные (надзорные) мероприятия после выдачи заключения экспертизы, признанного заведомо ложным).</a:t>
          </a:r>
        </a:p>
      </dgm:t>
    </dgm:pt>
    <dgm:pt modelId="{4F207597-E1A8-481E-A418-D7BE0883443F}" type="parTrans" cxnId="{2C705130-BFDD-4D48-A17F-7E6B59A21CDF}">
      <dgm:prSet/>
      <dgm:spPr/>
      <dgm:t>
        <a:bodyPr/>
        <a:lstStyle/>
        <a:p>
          <a:endParaRPr lang="ru-RU"/>
        </a:p>
      </dgm:t>
    </dgm:pt>
    <dgm:pt modelId="{58DD7BB9-368E-41DC-B525-7D4525022274}" type="sibTrans" cxnId="{2C705130-BFDD-4D48-A17F-7E6B59A21CDF}">
      <dgm:prSet/>
      <dgm:spPr/>
      <dgm:t>
        <a:bodyPr/>
        <a:lstStyle/>
        <a:p>
          <a:endParaRPr lang="ru-RU"/>
        </a:p>
      </dgm:t>
    </dgm:pt>
    <dgm:pt modelId="{9B65EDB7-C10C-491F-BF5F-797A88EABA20}">
      <dgm:prSet phldrT="[Текст]" phldr="0"/>
      <dgm:spPr/>
      <dgm:t>
        <a:bodyPr/>
        <a:lstStyle/>
        <a:p>
          <a:pPr rtl="0"/>
          <a:r>
            <a:rPr lang="ru-RU" dirty="0">
              <a:latin typeface="Trebuchet MS"/>
            </a:rPr>
            <a:t>9 индикатор</a:t>
          </a:r>
          <a:endParaRPr lang="ru-RU" dirty="0"/>
        </a:p>
      </dgm:t>
    </dgm:pt>
    <dgm:pt modelId="{95975BD9-26D9-4B36-8174-7582C9D6C36B}" type="parTrans" cxnId="{7D2EBD4D-5364-42FF-8B1A-F72E7E3A0689}">
      <dgm:prSet/>
      <dgm:spPr/>
      <dgm:t>
        <a:bodyPr/>
        <a:lstStyle/>
        <a:p>
          <a:endParaRPr lang="ru-RU"/>
        </a:p>
      </dgm:t>
    </dgm:pt>
    <dgm:pt modelId="{259F2383-289C-4194-B9C2-08A621F4FD54}" type="sibTrans" cxnId="{7D2EBD4D-5364-42FF-8B1A-F72E7E3A0689}">
      <dgm:prSet/>
      <dgm:spPr/>
      <dgm:t>
        <a:bodyPr/>
        <a:lstStyle/>
        <a:p>
          <a:endParaRPr lang="ru-RU"/>
        </a:p>
      </dgm:t>
    </dgm:pt>
    <dgm:pt modelId="{33D91AE3-AAA3-44E2-B33D-1FE7D9FF13B3}">
      <dgm:prSet phldr="0" custT="1"/>
      <dgm:spPr/>
      <dgm:t>
        <a:bodyPr/>
        <a:lstStyle/>
        <a:p>
          <a:pPr algn="just" rtl="0"/>
          <a:r>
            <a:rPr lang="ru-RU" sz="1200" dirty="0"/>
            <a:t>Отсутствие сведений о заключении экспертизы промышленной безопасности, содержащем вывод о соответствии здания или сооружения на опасном производственном объекте III или IV класса опасности требованиям промышленной безопасности, либо сведений о выводе из эксплуатации такого здания или сооружения по истечении года с даты внесения в реестр заключений экспертизы промышленной безопасности заключения, содержащего вывод о несоответствии такого здания или сооружения требованиям промышленной безопасности (при условии, что в течение указанного года в отношении объектов не проводились контрольные (надзорные) мероприятия).</a:t>
          </a:r>
          <a:endParaRPr lang="ru-RU" sz="1200" u="sng" dirty="0">
            <a:solidFill>
              <a:schemeClr val="tx1"/>
            </a:solidFill>
            <a:latin typeface="Trebuchet MS"/>
          </a:endParaRPr>
        </a:p>
      </dgm:t>
    </dgm:pt>
    <dgm:pt modelId="{3B0AFB21-2964-42DE-B45B-608D6755D21C}" type="parTrans" cxnId="{3DA2DE91-3161-4910-B263-46F98FD9CCE6}">
      <dgm:prSet/>
      <dgm:spPr/>
      <dgm:t>
        <a:bodyPr/>
        <a:lstStyle/>
        <a:p>
          <a:endParaRPr lang="ru-RU"/>
        </a:p>
      </dgm:t>
    </dgm:pt>
    <dgm:pt modelId="{701B285E-F859-48F6-97FE-0E5AC70946DE}" type="sibTrans" cxnId="{3DA2DE91-3161-4910-B263-46F98FD9CCE6}">
      <dgm:prSet/>
      <dgm:spPr/>
      <dgm:t>
        <a:bodyPr/>
        <a:lstStyle/>
        <a:p>
          <a:endParaRPr lang="ru-RU"/>
        </a:p>
      </dgm:t>
    </dgm:pt>
    <dgm:pt modelId="{DDB9C2FA-3C81-4783-A205-0B16C3E6A1BD}">
      <dgm:prSet phldr="0" custT="1"/>
      <dgm:spPr/>
      <dgm:t>
        <a:bodyPr/>
        <a:lstStyle/>
        <a:p>
          <a:pPr algn="just" rtl="0"/>
          <a:r>
            <a:rPr lang="ru-RU" sz="1200" b="0" i="0" dirty="0" err="1"/>
            <a:t>Непоступление</a:t>
          </a:r>
          <a:r>
            <a:rPr lang="ru-RU" sz="1200" b="0" i="0" dirty="0"/>
            <a:t> в территориальный орган </a:t>
          </a:r>
          <a:r>
            <a:rPr lang="ru-RU" sz="1200" b="0" i="0" dirty="0" err="1"/>
            <a:t>Ростехнадзора</a:t>
          </a:r>
          <a:r>
            <a:rPr lang="ru-RU" sz="1200" b="0" i="0" dirty="0"/>
            <a:t> от юридического лица (индивидуального предпринимателя), эксплуатирующего опасный производственный объект III или IV класса опасности, заявления о внесении изменений в сведения об указанном объекте, содержащиеся в государственном реестре опасных производственных объектов, по истечении двух лет с даты внесения в реестр заключений экспертизы промышленной безопасности заключения, содержащего вывод о соответствии документации на техническое перевооружение, связанной с модернизацией или заменой технических устройств на указанных объектах, требованиям промышленной безопасности (при условии отсутствия информации о </a:t>
          </a:r>
          <a:r>
            <a:rPr lang="ru-RU" sz="1200" b="0" i="0" dirty="0" err="1"/>
            <a:t>непроведении</a:t>
          </a:r>
          <a:r>
            <a:rPr lang="ru-RU" sz="1200" b="0" i="0" dirty="0"/>
            <a:t> технического перевооружения на объекте).</a:t>
          </a:r>
          <a:r>
            <a:rPr lang="ru-RU" sz="1200" dirty="0"/>
            <a:t>.</a:t>
          </a:r>
          <a:endParaRPr lang="ru-RU" sz="1200" dirty="0">
            <a:latin typeface="Trebuchet MS"/>
          </a:endParaRPr>
        </a:p>
      </dgm:t>
    </dgm:pt>
    <dgm:pt modelId="{78554535-3EA8-4CBE-8A3B-5DCE8837B7B9}" type="parTrans" cxnId="{34A37B7F-2562-43CD-8240-67CEE4359582}">
      <dgm:prSet/>
      <dgm:spPr/>
      <dgm:t>
        <a:bodyPr/>
        <a:lstStyle/>
        <a:p>
          <a:endParaRPr lang="ru-RU"/>
        </a:p>
      </dgm:t>
    </dgm:pt>
    <dgm:pt modelId="{81AE59A8-A967-46CA-9B78-FFD5905B0732}" type="sibTrans" cxnId="{34A37B7F-2562-43CD-8240-67CEE4359582}">
      <dgm:prSet/>
      <dgm:spPr/>
      <dgm:t>
        <a:bodyPr/>
        <a:lstStyle/>
        <a:p>
          <a:endParaRPr lang="ru-RU"/>
        </a:p>
      </dgm:t>
    </dgm:pt>
    <dgm:pt modelId="{0C761CBC-78D6-45F5-ADC4-A3D62CD43F5B}" type="pres">
      <dgm:prSet presAssocID="{1726D416-D0F7-4790-A2D5-670BF10057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E7FE6F-63D2-460D-A056-1D628946431C}" type="pres">
      <dgm:prSet presAssocID="{9124E881-3662-4B21-83E9-E875A38579F2}" presName="composite" presStyleCnt="0"/>
      <dgm:spPr/>
    </dgm:pt>
    <dgm:pt modelId="{D90845F8-78C1-4D93-94F6-D0085995D19B}" type="pres">
      <dgm:prSet presAssocID="{9124E881-3662-4B21-83E9-E875A38579F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757BB0-063E-42FE-BD2D-AA378EE0BC30}" type="pres">
      <dgm:prSet presAssocID="{9124E881-3662-4B21-83E9-E875A38579F2}" presName="descendantText" presStyleLbl="alignAcc1" presStyleIdx="0" presStyleCnt="3" custScaleX="91269" custScaleY="145299" custLinFactNeighborX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398E2E-6EB3-4A7E-BBE3-B5772062E2BB}" type="pres">
      <dgm:prSet presAssocID="{E8B775A4-F4C2-4BC8-8686-11BA9037DDC6}" presName="sp" presStyleCnt="0"/>
      <dgm:spPr/>
    </dgm:pt>
    <dgm:pt modelId="{74470A52-406C-46DF-90D4-8B579E73D7F2}" type="pres">
      <dgm:prSet presAssocID="{D699841F-898E-4EA3-8495-9B94933883D1}" presName="composite" presStyleCnt="0"/>
      <dgm:spPr/>
    </dgm:pt>
    <dgm:pt modelId="{C516A1A9-4951-45A4-A442-B03D4038BFF1}" type="pres">
      <dgm:prSet presAssocID="{D699841F-898E-4EA3-8495-9B94933883D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86AB87-0262-4DEE-A7E2-EC07AC6422B9}" type="pres">
      <dgm:prSet presAssocID="{D699841F-898E-4EA3-8495-9B94933883D1}" presName="descendantText" presStyleLbl="alignAcc1" presStyleIdx="1" presStyleCnt="3" custScaleX="94861" custScaleY="167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23EDE8-A097-4C04-A1B6-2861F5B52F99}" type="pres">
      <dgm:prSet presAssocID="{1C59D25C-8C9F-4E64-85A9-2268BA7F0B52}" presName="sp" presStyleCnt="0"/>
      <dgm:spPr/>
    </dgm:pt>
    <dgm:pt modelId="{41DAEE7C-824E-4E9C-85F8-0A03FF7D41A5}" type="pres">
      <dgm:prSet presAssocID="{9B65EDB7-C10C-491F-BF5F-797A88EABA20}" presName="composite" presStyleCnt="0"/>
      <dgm:spPr/>
    </dgm:pt>
    <dgm:pt modelId="{B2CBF126-5E93-402E-9E8B-353B43173871}" type="pres">
      <dgm:prSet presAssocID="{9B65EDB7-C10C-491F-BF5F-797A88EABA2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81DEA0-0C9F-46CB-BC19-F1B4F9FF0236}" type="pres">
      <dgm:prSet presAssocID="{9B65EDB7-C10C-491F-BF5F-797A88EABA20}" presName="descendantText" presStyleLbl="alignAcc1" presStyleIdx="2" presStyleCnt="3" custScaleY="174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2EBD4D-5364-42FF-8B1A-F72E7E3A0689}" srcId="{1726D416-D0F7-4790-A2D5-670BF1005751}" destId="{9B65EDB7-C10C-491F-BF5F-797A88EABA20}" srcOrd="2" destOrd="0" parTransId="{95975BD9-26D9-4B36-8174-7582C9D6C36B}" sibTransId="{259F2383-289C-4194-B9C2-08A621F4FD54}"/>
    <dgm:cxn modelId="{9B1E0339-542E-4A1C-B056-2A5A0553E571}" srcId="{1726D416-D0F7-4790-A2D5-670BF1005751}" destId="{9124E881-3662-4B21-83E9-E875A38579F2}" srcOrd="0" destOrd="0" parTransId="{4EAA3B4B-425A-47B3-A1E8-4BF858483F9B}" sibTransId="{E8B775A4-F4C2-4BC8-8686-11BA9037DDC6}"/>
    <dgm:cxn modelId="{1C7573CF-8C11-4FF1-8E44-7696A4392CA9}" type="presOf" srcId="{9124E881-3662-4B21-83E9-E875A38579F2}" destId="{D90845F8-78C1-4D93-94F6-D0085995D19B}" srcOrd="0" destOrd="0" presId="urn:microsoft.com/office/officeart/2005/8/layout/chevron2"/>
    <dgm:cxn modelId="{E5696B5B-0FEE-46FE-B98D-B0A07DD5BE5F}" type="presOf" srcId="{33D91AE3-AAA3-44E2-B33D-1FE7D9FF13B3}" destId="{E3757BB0-063E-42FE-BD2D-AA378EE0BC30}" srcOrd="0" destOrd="0" presId="urn:microsoft.com/office/officeart/2005/8/layout/chevron2"/>
    <dgm:cxn modelId="{D96E8551-630F-497C-B5D1-89DE26D19582}" type="presOf" srcId="{6BF5EDDC-FEA5-4F14-BD68-020355497C07}" destId="{3386AB87-0262-4DEE-A7E2-EC07AC6422B9}" srcOrd="0" destOrd="0" presId="urn:microsoft.com/office/officeart/2005/8/layout/chevron2"/>
    <dgm:cxn modelId="{D8EECE89-1A54-4DA4-BC1F-C66C2034B066}" type="presOf" srcId="{DDB9C2FA-3C81-4783-A205-0B16C3E6A1BD}" destId="{5481DEA0-0C9F-46CB-BC19-F1B4F9FF0236}" srcOrd="0" destOrd="0" presId="urn:microsoft.com/office/officeart/2005/8/layout/chevron2"/>
    <dgm:cxn modelId="{2C705130-BFDD-4D48-A17F-7E6B59A21CDF}" srcId="{D699841F-898E-4EA3-8495-9B94933883D1}" destId="{6BF5EDDC-FEA5-4F14-BD68-020355497C07}" srcOrd="0" destOrd="0" parTransId="{4F207597-E1A8-481E-A418-D7BE0883443F}" sibTransId="{58DD7BB9-368E-41DC-B525-7D4525022274}"/>
    <dgm:cxn modelId="{9AFD4C36-2B47-4537-A23F-19D54534F5E2}" type="presOf" srcId="{1726D416-D0F7-4790-A2D5-670BF1005751}" destId="{0C761CBC-78D6-45F5-ADC4-A3D62CD43F5B}" srcOrd="0" destOrd="0" presId="urn:microsoft.com/office/officeart/2005/8/layout/chevron2"/>
    <dgm:cxn modelId="{073B97EE-7D4D-4050-9AA8-CFAB77A54BA2}" type="presOf" srcId="{9B65EDB7-C10C-491F-BF5F-797A88EABA20}" destId="{B2CBF126-5E93-402E-9E8B-353B43173871}" srcOrd="0" destOrd="0" presId="urn:microsoft.com/office/officeart/2005/8/layout/chevron2"/>
    <dgm:cxn modelId="{34A37B7F-2562-43CD-8240-67CEE4359582}" srcId="{9B65EDB7-C10C-491F-BF5F-797A88EABA20}" destId="{DDB9C2FA-3C81-4783-A205-0B16C3E6A1BD}" srcOrd="0" destOrd="0" parTransId="{78554535-3EA8-4CBE-8A3B-5DCE8837B7B9}" sibTransId="{81AE59A8-A967-46CA-9B78-FFD5905B0732}"/>
    <dgm:cxn modelId="{F7DB0B7A-431F-4BBC-82A3-2C1DD3EA2367}" type="presOf" srcId="{D699841F-898E-4EA3-8495-9B94933883D1}" destId="{C516A1A9-4951-45A4-A442-B03D4038BFF1}" srcOrd="0" destOrd="0" presId="urn:microsoft.com/office/officeart/2005/8/layout/chevron2"/>
    <dgm:cxn modelId="{3DA2DE91-3161-4910-B263-46F98FD9CCE6}" srcId="{9124E881-3662-4B21-83E9-E875A38579F2}" destId="{33D91AE3-AAA3-44E2-B33D-1FE7D9FF13B3}" srcOrd="0" destOrd="0" parTransId="{3B0AFB21-2964-42DE-B45B-608D6755D21C}" sibTransId="{701B285E-F859-48F6-97FE-0E5AC70946DE}"/>
    <dgm:cxn modelId="{2D8AEB38-2E3E-4624-8BCF-CFC9BEB063A7}" srcId="{1726D416-D0F7-4790-A2D5-670BF1005751}" destId="{D699841F-898E-4EA3-8495-9B94933883D1}" srcOrd="1" destOrd="0" parTransId="{AABCD066-A2AD-4435-AC1E-79F9C47B71AD}" sibTransId="{1C59D25C-8C9F-4E64-85A9-2268BA7F0B52}"/>
    <dgm:cxn modelId="{D2AAC05B-0E7A-4A8D-BC4B-E2CF30755DCD}" type="presParOf" srcId="{0C761CBC-78D6-45F5-ADC4-A3D62CD43F5B}" destId="{19E7FE6F-63D2-460D-A056-1D628946431C}" srcOrd="0" destOrd="0" presId="urn:microsoft.com/office/officeart/2005/8/layout/chevron2"/>
    <dgm:cxn modelId="{FE3A7E54-BEF4-4649-AC7B-E0C260226F24}" type="presParOf" srcId="{19E7FE6F-63D2-460D-A056-1D628946431C}" destId="{D90845F8-78C1-4D93-94F6-D0085995D19B}" srcOrd="0" destOrd="0" presId="urn:microsoft.com/office/officeart/2005/8/layout/chevron2"/>
    <dgm:cxn modelId="{66971CAA-ADB7-4D5C-A18E-8F6146331415}" type="presParOf" srcId="{19E7FE6F-63D2-460D-A056-1D628946431C}" destId="{E3757BB0-063E-42FE-BD2D-AA378EE0BC30}" srcOrd="1" destOrd="0" presId="urn:microsoft.com/office/officeart/2005/8/layout/chevron2"/>
    <dgm:cxn modelId="{078EEC58-700D-4A5B-9FA2-7893DDA3962F}" type="presParOf" srcId="{0C761CBC-78D6-45F5-ADC4-A3D62CD43F5B}" destId="{FF398E2E-6EB3-4A7E-BBE3-B5772062E2BB}" srcOrd="1" destOrd="0" presId="urn:microsoft.com/office/officeart/2005/8/layout/chevron2"/>
    <dgm:cxn modelId="{004C4E78-DC3D-417E-B75D-03A3259639A6}" type="presParOf" srcId="{0C761CBC-78D6-45F5-ADC4-A3D62CD43F5B}" destId="{74470A52-406C-46DF-90D4-8B579E73D7F2}" srcOrd="2" destOrd="0" presId="urn:microsoft.com/office/officeart/2005/8/layout/chevron2"/>
    <dgm:cxn modelId="{84E0BF87-E0CA-4CBB-BA17-9C9AFB227854}" type="presParOf" srcId="{74470A52-406C-46DF-90D4-8B579E73D7F2}" destId="{C516A1A9-4951-45A4-A442-B03D4038BFF1}" srcOrd="0" destOrd="0" presId="urn:microsoft.com/office/officeart/2005/8/layout/chevron2"/>
    <dgm:cxn modelId="{877304B4-6E57-4EAA-B99D-1088CE25E572}" type="presParOf" srcId="{74470A52-406C-46DF-90D4-8B579E73D7F2}" destId="{3386AB87-0262-4DEE-A7E2-EC07AC6422B9}" srcOrd="1" destOrd="0" presId="urn:microsoft.com/office/officeart/2005/8/layout/chevron2"/>
    <dgm:cxn modelId="{A9B3662A-85C5-4784-A4C0-36DCFD021E1B}" type="presParOf" srcId="{0C761CBC-78D6-45F5-ADC4-A3D62CD43F5B}" destId="{9523EDE8-A097-4C04-A1B6-2861F5B52F99}" srcOrd="3" destOrd="0" presId="urn:microsoft.com/office/officeart/2005/8/layout/chevron2"/>
    <dgm:cxn modelId="{30CC644C-9C43-403C-B1CE-FAE07D818711}" type="presParOf" srcId="{0C761CBC-78D6-45F5-ADC4-A3D62CD43F5B}" destId="{41DAEE7C-824E-4E9C-85F8-0A03FF7D41A5}" srcOrd="4" destOrd="0" presId="urn:microsoft.com/office/officeart/2005/8/layout/chevron2"/>
    <dgm:cxn modelId="{0E44097B-7A11-4DD6-8EE5-9FDA3424226E}" type="presParOf" srcId="{41DAEE7C-824E-4E9C-85F8-0A03FF7D41A5}" destId="{B2CBF126-5E93-402E-9E8B-353B43173871}" srcOrd="0" destOrd="0" presId="urn:microsoft.com/office/officeart/2005/8/layout/chevron2"/>
    <dgm:cxn modelId="{06B7AC2B-2513-4898-94B6-ADDEE69063F4}" type="presParOf" srcId="{41DAEE7C-824E-4E9C-85F8-0A03FF7D41A5}" destId="{5481DEA0-0C9F-46CB-BC19-F1B4F9FF023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726D416-D0F7-4790-A2D5-670BF100575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24E881-3662-4B21-83E9-E875A38579F2}">
      <dgm:prSet phldrT="[Текст]" phldr="0"/>
      <dgm:spPr/>
      <dgm:t>
        <a:bodyPr/>
        <a:lstStyle/>
        <a:p>
          <a:pPr rtl="0"/>
          <a:r>
            <a:rPr lang="ru-RU" dirty="0">
              <a:latin typeface="Trebuchet MS"/>
            </a:rPr>
            <a:t>10 индикатор</a:t>
          </a:r>
          <a:endParaRPr lang="ru-RU" dirty="0"/>
        </a:p>
      </dgm:t>
    </dgm:pt>
    <dgm:pt modelId="{4EAA3B4B-425A-47B3-A1E8-4BF858483F9B}" type="parTrans" cxnId="{9B1E0339-542E-4A1C-B056-2A5A0553E571}">
      <dgm:prSet/>
      <dgm:spPr/>
      <dgm:t>
        <a:bodyPr/>
        <a:lstStyle/>
        <a:p>
          <a:endParaRPr lang="ru-RU"/>
        </a:p>
      </dgm:t>
    </dgm:pt>
    <dgm:pt modelId="{E8B775A4-F4C2-4BC8-8686-11BA9037DDC6}" type="sibTrans" cxnId="{9B1E0339-542E-4A1C-B056-2A5A0553E571}">
      <dgm:prSet/>
      <dgm:spPr/>
      <dgm:t>
        <a:bodyPr/>
        <a:lstStyle/>
        <a:p>
          <a:endParaRPr lang="ru-RU"/>
        </a:p>
      </dgm:t>
    </dgm:pt>
    <dgm:pt modelId="{D699841F-898E-4EA3-8495-9B94933883D1}">
      <dgm:prSet phldrT="[Текст]" phldr="0"/>
      <dgm:spPr/>
      <dgm:t>
        <a:bodyPr/>
        <a:lstStyle/>
        <a:p>
          <a:pPr rtl="0"/>
          <a:r>
            <a:rPr lang="ru-RU" dirty="0">
              <a:latin typeface="Trebuchet MS"/>
            </a:rPr>
            <a:t>11 индикатор</a:t>
          </a:r>
          <a:endParaRPr lang="ru-RU" dirty="0"/>
        </a:p>
      </dgm:t>
    </dgm:pt>
    <dgm:pt modelId="{AABCD066-A2AD-4435-AC1E-79F9C47B71AD}" type="parTrans" cxnId="{2D8AEB38-2E3E-4624-8BCF-CFC9BEB063A7}">
      <dgm:prSet/>
      <dgm:spPr/>
      <dgm:t>
        <a:bodyPr/>
        <a:lstStyle/>
        <a:p>
          <a:endParaRPr lang="ru-RU"/>
        </a:p>
      </dgm:t>
    </dgm:pt>
    <dgm:pt modelId="{1C59D25C-8C9F-4E64-85A9-2268BA7F0B52}" type="sibTrans" cxnId="{2D8AEB38-2E3E-4624-8BCF-CFC9BEB063A7}">
      <dgm:prSet/>
      <dgm:spPr/>
      <dgm:t>
        <a:bodyPr/>
        <a:lstStyle/>
        <a:p>
          <a:endParaRPr lang="ru-RU"/>
        </a:p>
      </dgm:t>
    </dgm:pt>
    <dgm:pt modelId="{6BF5EDDC-FEA5-4F14-BD68-020355497C07}">
      <dgm:prSet phldrT="[Текст]" phldr="0" custT="1"/>
      <dgm:spPr/>
      <dgm:t>
        <a:bodyPr/>
        <a:lstStyle/>
        <a:p>
          <a:pPr algn="just" rtl="0"/>
          <a:r>
            <a:rPr lang="ru-RU" sz="1200" u="none" dirty="0">
              <a:solidFill>
                <a:schemeClr val="tx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"</a:t>
          </a:r>
          <a:r>
            <a:rPr lang="ru-RU" sz="1200" u="none" dirty="0">
              <a:solidFill>
                <a:schemeClr val="tx1"/>
              </a:solidFill>
            </a:rPr>
            <a:t>Непредставление юридическим лицом (индивидуальным предпринимателем), эксплуатирующим опасный производственный объект, документов, необходимых для его перерегистрации в соответствии со </a:t>
          </a:r>
          <a:r>
            <a:rPr lang="ru-RU" sz="1200" u="none" dirty="0">
              <a:solidFill>
                <a:schemeClr val="tx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статьей 10 Федерального закона от 4 марта 2013 г. № 22-ФЗ "О внесении изменений в Федеральный закон "О промышленной безопасности опасных производственных объектов", отдельные законодательные акты Российской Федерации и о признании утратившим силу подпункта 114 пункта 1 статьи 333.33 части второй Налогового кодекса Российской Федерации</a:t>
          </a:r>
          <a:endParaRPr lang="ru-RU" sz="1200" u="none" dirty="0">
            <a:solidFill>
              <a:schemeClr val="tx1"/>
            </a:solidFill>
          </a:endParaRPr>
        </a:p>
      </dgm:t>
    </dgm:pt>
    <dgm:pt modelId="{4F207597-E1A8-481E-A418-D7BE0883443F}" type="parTrans" cxnId="{2C705130-BFDD-4D48-A17F-7E6B59A21CDF}">
      <dgm:prSet/>
      <dgm:spPr/>
      <dgm:t>
        <a:bodyPr/>
        <a:lstStyle/>
        <a:p>
          <a:endParaRPr lang="ru-RU"/>
        </a:p>
      </dgm:t>
    </dgm:pt>
    <dgm:pt modelId="{58DD7BB9-368E-41DC-B525-7D4525022274}" type="sibTrans" cxnId="{2C705130-BFDD-4D48-A17F-7E6B59A21CDF}">
      <dgm:prSet/>
      <dgm:spPr/>
      <dgm:t>
        <a:bodyPr/>
        <a:lstStyle/>
        <a:p>
          <a:endParaRPr lang="ru-RU"/>
        </a:p>
      </dgm:t>
    </dgm:pt>
    <dgm:pt modelId="{33D91AE3-AAA3-44E2-B33D-1FE7D9FF13B3}">
      <dgm:prSet phldr="0" custT="1"/>
      <dgm:spPr/>
      <dgm:t>
        <a:bodyPr/>
        <a:lstStyle/>
        <a:p>
          <a:pPr algn="just" rtl="0"/>
          <a:r>
            <a:rPr lang="ru-RU" sz="1200" dirty="0"/>
            <a:t>Осуществление юридическим лицом деятельности по разработке, производству, испытанию, хранению, утилизации пиротехнических изделий IV и V классов на основании лицензии (далее - деятельность, связанная с пиротехническими изделиями) при отсутствии у Ростехнадзора (территориального органа Ростехнадзора) сведений о наличии у этого юридического лица в течение более 30 календарных дней со дня получения такой лицензии (внесения изменений в реестр лицензий) лицензии на эксплуатацию взрывопожароопасных и химически опасных производственных объектов I, II, и III классов опасности, дающей право осуществления работ в рамках лицензируемого вида деятельности по адресу места осуществления лицензируемого вида деятельности, указанному в реестре лицензий, для деятельности, связанной с пиротехническими изделиями (при условии непоступления в течение указанного срока заявления о предоставлении лицензии на эксплуатацию взрывопожароопасных и химически опасных производственных объектов I, II, и III классов опасности или внесении изменений в реестр лицензий в связи с дополнением сведениями о месте осуществления такого вида деятельности по адресу, указанному в реестре лицензий для деятельности, связанной с пиротехническими изделиями).</a:t>
          </a:r>
          <a:endParaRPr lang="ru-RU" sz="1200" u="sng" dirty="0">
            <a:solidFill>
              <a:schemeClr val="tx1"/>
            </a:solidFill>
            <a:latin typeface="Trebuchet MS"/>
          </a:endParaRPr>
        </a:p>
      </dgm:t>
    </dgm:pt>
    <dgm:pt modelId="{3B0AFB21-2964-42DE-B45B-608D6755D21C}" type="parTrans" cxnId="{3DA2DE91-3161-4910-B263-46F98FD9CCE6}">
      <dgm:prSet/>
      <dgm:spPr/>
      <dgm:t>
        <a:bodyPr/>
        <a:lstStyle/>
        <a:p>
          <a:endParaRPr lang="ru-RU"/>
        </a:p>
      </dgm:t>
    </dgm:pt>
    <dgm:pt modelId="{701B285E-F859-48F6-97FE-0E5AC70946DE}" type="sibTrans" cxnId="{3DA2DE91-3161-4910-B263-46F98FD9CCE6}">
      <dgm:prSet/>
      <dgm:spPr/>
      <dgm:t>
        <a:bodyPr/>
        <a:lstStyle/>
        <a:p>
          <a:endParaRPr lang="ru-RU"/>
        </a:p>
      </dgm:t>
    </dgm:pt>
    <dgm:pt modelId="{0C761CBC-78D6-45F5-ADC4-A3D62CD43F5B}" type="pres">
      <dgm:prSet presAssocID="{1726D416-D0F7-4790-A2D5-670BF10057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E7FE6F-63D2-460D-A056-1D628946431C}" type="pres">
      <dgm:prSet presAssocID="{9124E881-3662-4B21-83E9-E875A38579F2}" presName="composite" presStyleCnt="0"/>
      <dgm:spPr/>
    </dgm:pt>
    <dgm:pt modelId="{D90845F8-78C1-4D93-94F6-D0085995D19B}" type="pres">
      <dgm:prSet presAssocID="{9124E881-3662-4B21-83E9-E875A38579F2}" presName="parentText" presStyleLbl="alignNode1" presStyleIdx="0" presStyleCnt="2" custLinFactNeighborX="7587" custLinFactNeighborY="-201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757BB0-063E-42FE-BD2D-AA378EE0BC30}" type="pres">
      <dgm:prSet presAssocID="{9124E881-3662-4B21-83E9-E875A38579F2}" presName="descendantText" presStyleLbl="alignAcc1" presStyleIdx="0" presStyleCnt="2" custScaleX="82335" custScaleY="221402" custLinFactNeighborX="-1609" custLinFactNeighborY="-23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398E2E-6EB3-4A7E-BBE3-B5772062E2BB}" type="pres">
      <dgm:prSet presAssocID="{E8B775A4-F4C2-4BC8-8686-11BA9037DDC6}" presName="sp" presStyleCnt="0"/>
      <dgm:spPr/>
    </dgm:pt>
    <dgm:pt modelId="{74470A52-406C-46DF-90D4-8B579E73D7F2}" type="pres">
      <dgm:prSet presAssocID="{D699841F-898E-4EA3-8495-9B94933883D1}" presName="composite" presStyleCnt="0"/>
      <dgm:spPr/>
    </dgm:pt>
    <dgm:pt modelId="{C516A1A9-4951-45A4-A442-B03D4038BFF1}" type="pres">
      <dgm:prSet presAssocID="{D699841F-898E-4EA3-8495-9B94933883D1}" presName="parentText" presStyleLbl="alignNode1" presStyleIdx="1" presStyleCnt="2" custLinFactNeighborX="-1432" custLinFactNeighborY="-97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86AB87-0262-4DEE-A7E2-EC07AC6422B9}" type="pres">
      <dgm:prSet presAssocID="{D699841F-898E-4EA3-8495-9B94933883D1}" presName="descendantText" presStyleLbl="alignAcc1" presStyleIdx="1" presStyleCnt="2" custScaleX="82177" custScaleY="100346" custLinFactNeighborX="-1063" custLinFactNeighborY="27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FD4C36-2B47-4537-A23F-19D54534F5E2}" type="presOf" srcId="{1726D416-D0F7-4790-A2D5-670BF1005751}" destId="{0C761CBC-78D6-45F5-ADC4-A3D62CD43F5B}" srcOrd="0" destOrd="0" presId="urn:microsoft.com/office/officeart/2005/8/layout/chevron2"/>
    <dgm:cxn modelId="{E5696B5B-0FEE-46FE-B98D-B0A07DD5BE5F}" type="presOf" srcId="{33D91AE3-AAA3-44E2-B33D-1FE7D9FF13B3}" destId="{E3757BB0-063E-42FE-BD2D-AA378EE0BC30}" srcOrd="0" destOrd="0" presId="urn:microsoft.com/office/officeart/2005/8/layout/chevron2"/>
    <dgm:cxn modelId="{9B1E0339-542E-4A1C-B056-2A5A0553E571}" srcId="{1726D416-D0F7-4790-A2D5-670BF1005751}" destId="{9124E881-3662-4B21-83E9-E875A38579F2}" srcOrd="0" destOrd="0" parTransId="{4EAA3B4B-425A-47B3-A1E8-4BF858483F9B}" sibTransId="{E8B775A4-F4C2-4BC8-8686-11BA9037DDC6}"/>
    <dgm:cxn modelId="{D96E8551-630F-497C-B5D1-89DE26D19582}" type="presOf" srcId="{6BF5EDDC-FEA5-4F14-BD68-020355497C07}" destId="{3386AB87-0262-4DEE-A7E2-EC07AC6422B9}" srcOrd="0" destOrd="0" presId="urn:microsoft.com/office/officeart/2005/8/layout/chevron2"/>
    <dgm:cxn modelId="{2D8AEB38-2E3E-4624-8BCF-CFC9BEB063A7}" srcId="{1726D416-D0F7-4790-A2D5-670BF1005751}" destId="{D699841F-898E-4EA3-8495-9B94933883D1}" srcOrd="1" destOrd="0" parTransId="{AABCD066-A2AD-4435-AC1E-79F9C47B71AD}" sibTransId="{1C59D25C-8C9F-4E64-85A9-2268BA7F0B52}"/>
    <dgm:cxn modelId="{3DA2DE91-3161-4910-B263-46F98FD9CCE6}" srcId="{9124E881-3662-4B21-83E9-E875A38579F2}" destId="{33D91AE3-AAA3-44E2-B33D-1FE7D9FF13B3}" srcOrd="0" destOrd="0" parTransId="{3B0AFB21-2964-42DE-B45B-608D6755D21C}" sibTransId="{701B285E-F859-48F6-97FE-0E5AC70946DE}"/>
    <dgm:cxn modelId="{F7DB0B7A-431F-4BBC-82A3-2C1DD3EA2367}" type="presOf" srcId="{D699841F-898E-4EA3-8495-9B94933883D1}" destId="{C516A1A9-4951-45A4-A442-B03D4038BFF1}" srcOrd="0" destOrd="0" presId="urn:microsoft.com/office/officeart/2005/8/layout/chevron2"/>
    <dgm:cxn modelId="{1C7573CF-8C11-4FF1-8E44-7696A4392CA9}" type="presOf" srcId="{9124E881-3662-4B21-83E9-E875A38579F2}" destId="{D90845F8-78C1-4D93-94F6-D0085995D19B}" srcOrd="0" destOrd="0" presId="urn:microsoft.com/office/officeart/2005/8/layout/chevron2"/>
    <dgm:cxn modelId="{2C705130-BFDD-4D48-A17F-7E6B59A21CDF}" srcId="{D699841F-898E-4EA3-8495-9B94933883D1}" destId="{6BF5EDDC-FEA5-4F14-BD68-020355497C07}" srcOrd="0" destOrd="0" parTransId="{4F207597-E1A8-481E-A418-D7BE0883443F}" sibTransId="{58DD7BB9-368E-41DC-B525-7D4525022274}"/>
    <dgm:cxn modelId="{D2AAC05B-0E7A-4A8D-BC4B-E2CF30755DCD}" type="presParOf" srcId="{0C761CBC-78D6-45F5-ADC4-A3D62CD43F5B}" destId="{19E7FE6F-63D2-460D-A056-1D628946431C}" srcOrd="0" destOrd="0" presId="urn:microsoft.com/office/officeart/2005/8/layout/chevron2"/>
    <dgm:cxn modelId="{FE3A7E54-BEF4-4649-AC7B-E0C260226F24}" type="presParOf" srcId="{19E7FE6F-63D2-460D-A056-1D628946431C}" destId="{D90845F8-78C1-4D93-94F6-D0085995D19B}" srcOrd="0" destOrd="0" presId="urn:microsoft.com/office/officeart/2005/8/layout/chevron2"/>
    <dgm:cxn modelId="{66971CAA-ADB7-4D5C-A18E-8F6146331415}" type="presParOf" srcId="{19E7FE6F-63D2-460D-A056-1D628946431C}" destId="{E3757BB0-063E-42FE-BD2D-AA378EE0BC30}" srcOrd="1" destOrd="0" presId="urn:microsoft.com/office/officeart/2005/8/layout/chevron2"/>
    <dgm:cxn modelId="{078EEC58-700D-4A5B-9FA2-7893DDA3962F}" type="presParOf" srcId="{0C761CBC-78D6-45F5-ADC4-A3D62CD43F5B}" destId="{FF398E2E-6EB3-4A7E-BBE3-B5772062E2BB}" srcOrd="1" destOrd="0" presId="urn:microsoft.com/office/officeart/2005/8/layout/chevron2"/>
    <dgm:cxn modelId="{004C4E78-DC3D-417E-B75D-03A3259639A6}" type="presParOf" srcId="{0C761CBC-78D6-45F5-ADC4-A3D62CD43F5B}" destId="{74470A52-406C-46DF-90D4-8B579E73D7F2}" srcOrd="2" destOrd="0" presId="urn:microsoft.com/office/officeart/2005/8/layout/chevron2"/>
    <dgm:cxn modelId="{84E0BF87-E0CA-4CBB-BA17-9C9AFB227854}" type="presParOf" srcId="{74470A52-406C-46DF-90D4-8B579E73D7F2}" destId="{C516A1A9-4951-45A4-A442-B03D4038BFF1}" srcOrd="0" destOrd="0" presId="urn:microsoft.com/office/officeart/2005/8/layout/chevron2"/>
    <dgm:cxn modelId="{877304B4-6E57-4EAA-B99D-1088CE25E572}" type="presParOf" srcId="{74470A52-406C-46DF-90D4-8B579E73D7F2}" destId="{3386AB87-0262-4DEE-A7E2-EC07AC6422B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33323B-50D7-42AC-8BD6-349CA460DBF6}">
      <dsp:nvSpPr>
        <dsp:cNvPr id="0" name=""/>
        <dsp:cNvSpPr/>
      </dsp:nvSpPr>
      <dsp:spPr>
        <a:xfrm rot="5400000">
          <a:off x="-143802" y="144792"/>
          <a:ext cx="958685" cy="6710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а</a:t>
          </a:r>
        </a:p>
      </dsp:txBody>
      <dsp:txXfrm rot="-5400000">
        <a:off x="2" y="336529"/>
        <a:ext cx="671079" cy="287606"/>
      </dsp:txXfrm>
    </dsp:sp>
    <dsp:sp modelId="{50B13DCB-A3FE-42B0-8D5E-E513C34F9D92}">
      <dsp:nvSpPr>
        <dsp:cNvPr id="0" name=""/>
        <dsp:cNvSpPr/>
      </dsp:nvSpPr>
      <dsp:spPr>
        <a:xfrm rot="5400000">
          <a:off x="4344447" y="-3672378"/>
          <a:ext cx="623145" cy="79698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/>
            <a:t>информирование</a:t>
          </a:r>
        </a:p>
      </dsp:txBody>
      <dsp:txXfrm rot="-5400000">
        <a:off x="671080" y="31408"/>
        <a:ext cx="7939461" cy="562307"/>
      </dsp:txXfrm>
    </dsp:sp>
    <dsp:sp modelId="{B0D50906-CBCA-4479-9DBE-7FAAF38FB1F0}">
      <dsp:nvSpPr>
        <dsp:cNvPr id="0" name=""/>
        <dsp:cNvSpPr/>
      </dsp:nvSpPr>
      <dsp:spPr>
        <a:xfrm rot="5400000">
          <a:off x="-143802" y="984597"/>
          <a:ext cx="958685" cy="6710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б</a:t>
          </a:r>
        </a:p>
      </dsp:txBody>
      <dsp:txXfrm rot="-5400000">
        <a:off x="2" y="1176334"/>
        <a:ext cx="671079" cy="287606"/>
      </dsp:txXfrm>
    </dsp:sp>
    <dsp:sp modelId="{CB8A4E1B-45F7-4389-918F-1D29E9AFAA4B}">
      <dsp:nvSpPr>
        <dsp:cNvPr id="0" name=""/>
        <dsp:cNvSpPr/>
      </dsp:nvSpPr>
      <dsp:spPr>
        <a:xfrm rot="5400000">
          <a:off x="4344447" y="-2832572"/>
          <a:ext cx="623145" cy="79698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/>
            <a:t>обобщение правоприменительной практики</a:t>
          </a:r>
        </a:p>
      </dsp:txBody>
      <dsp:txXfrm rot="-5400000">
        <a:off x="671080" y="871214"/>
        <a:ext cx="7939461" cy="562307"/>
      </dsp:txXfrm>
    </dsp:sp>
    <dsp:sp modelId="{B6761939-6AC1-4020-B3FE-D4C8BAA40BE8}">
      <dsp:nvSpPr>
        <dsp:cNvPr id="0" name=""/>
        <dsp:cNvSpPr/>
      </dsp:nvSpPr>
      <dsp:spPr>
        <a:xfrm rot="5400000">
          <a:off x="-143802" y="1824402"/>
          <a:ext cx="958685" cy="6710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в</a:t>
          </a:r>
        </a:p>
      </dsp:txBody>
      <dsp:txXfrm rot="-5400000">
        <a:off x="2" y="2016139"/>
        <a:ext cx="671079" cy="287606"/>
      </dsp:txXfrm>
    </dsp:sp>
    <dsp:sp modelId="{80755D78-243F-4742-B6A4-5138372BF08C}">
      <dsp:nvSpPr>
        <dsp:cNvPr id="0" name=""/>
        <dsp:cNvSpPr/>
      </dsp:nvSpPr>
      <dsp:spPr>
        <a:xfrm rot="5400000">
          <a:off x="4344447" y="-1992767"/>
          <a:ext cx="623145" cy="79698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/>
            <a:t>объявление предостережений</a:t>
          </a:r>
        </a:p>
      </dsp:txBody>
      <dsp:txXfrm rot="-5400000">
        <a:off x="671080" y="1711019"/>
        <a:ext cx="7939461" cy="562307"/>
      </dsp:txXfrm>
    </dsp:sp>
    <dsp:sp modelId="{EAE73E5C-59BA-4E1B-ACCE-EC3C593D6888}">
      <dsp:nvSpPr>
        <dsp:cNvPr id="0" name=""/>
        <dsp:cNvSpPr/>
      </dsp:nvSpPr>
      <dsp:spPr>
        <a:xfrm rot="5400000">
          <a:off x="-143802" y="2664207"/>
          <a:ext cx="958685" cy="6710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г</a:t>
          </a:r>
        </a:p>
      </dsp:txBody>
      <dsp:txXfrm rot="-5400000">
        <a:off x="2" y="2855944"/>
        <a:ext cx="671079" cy="287606"/>
      </dsp:txXfrm>
    </dsp:sp>
    <dsp:sp modelId="{EDD8AB52-6351-4960-B865-5D6C70ED0251}">
      <dsp:nvSpPr>
        <dsp:cNvPr id="0" name=""/>
        <dsp:cNvSpPr/>
      </dsp:nvSpPr>
      <dsp:spPr>
        <a:xfrm rot="5400000">
          <a:off x="4344447" y="-1152962"/>
          <a:ext cx="623145" cy="79698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/>
            <a:t>меры стимулирования добросовестности, предусматривающие оценку соответствия организации, эксплуатирующей опасные производственные объекты, критериям добросовестности за 5 лет</a:t>
          </a:r>
        </a:p>
      </dsp:txBody>
      <dsp:txXfrm rot="-5400000">
        <a:off x="671080" y="2550824"/>
        <a:ext cx="7939461" cy="562307"/>
      </dsp:txXfrm>
    </dsp:sp>
    <dsp:sp modelId="{54F7CF19-7D4C-4F6A-98EE-CBB8B9AA8891}">
      <dsp:nvSpPr>
        <dsp:cNvPr id="0" name=""/>
        <dsp:cNvSpPr/>
      </dsp:nvSpPr>
      <dsp:spPr>
        <a:xfrm rot="5400000">
          <a:off x="-143802" y="3504013"/>
          <a:ext cx="958685" cy="6710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д</a:t>
          </a:r>
        </a:p>
      </dsp:txBody>
      <dsp:txXfrm rot="-5400000">
        <a:off x="2" y="3695750"/>
        <a:ext cx="671079" cy="287606"/>
      </dsp:txXfrm>
    </dsp:sp>
    <dsp:sp modelId="{A822C0F0-4977-4120-832B-CF9AD4379E55}">
      <dsp:nvSpPr>
        <dsp:cNvPr id="0" name=""/>
        <dsp:cNvSpPr/>
      </dsp:nvSpPr>
      <dsp:spPr>
        <a:xfrm rot="5400000">
          <a:off x="4344447" y="-313157"/>
          <a:ext cx="623145" cy="79698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/>
            <a:t>консультирование</a:t>
          </a:r>
        </a:p>
      </dsp:txBody>
      <dsp:txXfrm rot="-5400000">
        <a:off x="671080" y="3390629"/>
        <a:ext cx="7939461" cy="5623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0845F8-78C1-4D93-94F6-D0085995D19B}">
      <dsp:nvSpPr>
        <dsp:cNvPr id="0" name=""/>
        <dsp:cNvSpPr/>
      </dsp:nvSpPr>
      <dsp:spPr>
        <a:xfrm rot="5400000">
          <a:off x="-272461" y="282741"/>
          <a:ext cx="1816406" cy="12714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latin typeface="Trebuchet MS"/>
            </a:rPr>
            <a:t>1 индикатор</a:t>
          </a:r>
          <a:endParaRPr lang="ru-RU" sz="1900" kern="1200" dirty="0"/>
        </a:p>
      </dsp:txBody>
      <dsp:txXfrm rot="-5400000">
        <a:off x="0" y="646022"/>
        <a:ext cx="1271484" cy="544922"/>
      </dsp:txXfrm>
    </dsp:sp>
    <dsp:sp modelId="{E3757BB0-063E-42FE-BD2D-AA378EE0BC30}">
      <dsp:nvSpPr>
        <dsp:cNvPr id="0" name=""/>
        <dsp:cNvSpPr/>
      </dsp:nvSpPr>
      <dsp:spPr>
        <a:xfrm rot="5400000">
          <a:off x="3932639" y="-2650873"/>
          <a:ext cx="1180664" cy="65029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just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0" kern="1200" dirty="0">
              <a:solidFill>
                <a:schemeClr val="tx1"/>
              </a:solidFill>
            </a:rPr>
            <a:t>Поступление в территориальный орган Ростехнадзора информации о трёх и более инцидентах, произошедших на опасном производственном объекте в течение одного </a:t>
          </a:r>
          <a:r>
            <a:rPr lang="ru-RU" sz="1300" b="0" u="none" kern="1200" dirty="0">
              <a:solidFill>
                <a:schemeClr val="tx1"/>
              </a:solidFill>
            </a:rPr>
            <a:t>календарного года, в соответствии с порядком проведения технического расследования причин аварий, установленным согласно пункту 8 статьи 12 Федерального закона от 21.07.1997 № 116-ФЗ «О промышленной безопасности опасных производственных объектов»</a:t>
          </a:r>
          <a:endParaRPr lang="ru-RU" sz="1300" b="0" u="sng" kern="1200" dirty="0">
            <a:solidFill>
              <a:schemeClr val="tx1"/>
            </a:solidFill>
            <a:latin typeface="Trebuchet MS"/>
          </a:endParaRPr>
        </a:p>
      </dsp:txBody>
      <dsp:txXfrm rot="-5400000">
        <a:off x="1271485" y="67916"/>
        <a:ext cx="6445339" cy="1065394"/>
      </dsp:txXfrm>
    </dsp:sp>
    <dsp:sp modelId="{C516A1A9-4951-45A4-A442-B03D4038BFF1}">
      <dsp:nvSpPr>
        <dsp:cNvPr id="0" name=""/>
        <dsp:cNvSpPr/>
      </dsp:nvSpPr>
      <dsp:spPr>
        <a:xfrm rot="5400000">
          <a:off x="-272461" y="2088123"/>
          <a:ext cx="1816406" cy="12714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latin typeface="Trebuchet MS"/>
            </a:rPr>
            <a:t>2 индикатор</a:t>
          </a:r>
          <a:endParaRPr lang="ru-RU" sz="1900" kern="1200" dirty="0"/>
        </a:p>
      </dsp:txBody>
      <dsp:txXfrm rot="-5400000">
        <a:off x="0" y="2451404"/>
        <a:ext cx="1271484" cy="544922"/>
      </dsp:txXfrm>
    </dsp:sp>
    <dsp:sp modelId="{3386AB87-0262-4DEE-A7E2-EC07AC6422B9}">
      <dsp:nvSpPr>
        <dsp:cNvPr id="0" name=""/>
        <dsp:cNvSpPr/>
      </dsp:nvSpPr>
      <dsp:spPr>
        <a:xfrm rot="5400000">
          <a:off x="3759182" y="-845492"/>
          <a:ext cx="1527579" cy="65029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>
              <a:latin typeface="+mn-lt"/>
              <a:cs typeface="Times New Roman"/>
            </a:rPr>
            <a:t>Наличие в акте технического расследования причин аварии сведений о причинах аварии, связанных с нарушением требований промышленной безопасности на опасном производственном объекте, эксплуатируемом юридическим лицом (индивидуальным предпринимателем), в случае если такое юридическое лицо (индивидуальный предприниматель), эксплуатирует опасные производственные объекты III, IV классов опасности, отнесенные к категории опасных производственных объектов по такому же признаку, как и объект, на котором произошла авария (при условии, что в отношении таких объектов не проводились контрольные (надзорные) мероприятия в течение 2 лет до даты аварии).</a:t>
          </a:r>
          <a:endParaRPr lang="ru-RU" sz="1200" kern="1200" dirty="0">
            <a:latin typeface="+mn-lt"/>
          </a:endParaRPr>
        </a:p>
      </dsp:txBody>
      <dsp:txXfrm rot="-5400000">
        <a:off x="1271485" y="1716775"/>
        <a:ext cx="6428404" cy="1378439"/>
      </dsp:txXfrm>
    </dsp:sp>
    <dsp:sp modelId="{B2CBF126-5E93-402E-9E8B-353B43173871}">
      <dsp:nvSpPr>
        <dsp:cNvPr id="0" name=""/>
        <dsp:cNvSpPr/>
      </dsp:nvSpPr>
      <dsp:spPr>
        <a:xfrm rot="5400000">
          <a:off x="-272461" y="3720047"/>
          <a:ext cx="1816406" cy="12714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latin typeface="Trebuchet MS"/>
            </a:rPr>
            <a:t>3 индикатор</a:t>
          </a:r>
          <a:endParaRPr lang="ru-RU" sz="1900" kern="1200" dirty="0"/>
        </a:p>
      </dsp:txBody>
      <dsp:txXfrm rot="-5400000">
        <a:off x="0" y="4083328"/>
        <a:ext cx="1271484" cy="544922"/>
      </dsp:txXfrm>
    </dsp:sp>
    <dsp:sp modelId="{5481DEA0-0C9F-46CB-BC19-F1B4F9FF0236}">
      <dsp:nvSpPr>
        <dsp:cNvPr id="0" name=""/>
        <dsp:cNvSpPr/>
      </dsp:nvSpPr>
      <dsp:spPr>
        <a:xfrm rot="5400000">
          <a:off x="3932639" y="786431"/>
          <a:ext cx="1180664" cy="65029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>
              <a:latin typeface="+mj-lt"/>
              <a:cs typeface="Times New Roman"/>
            </a:rPr>
            <a:t>Отсутствие в реестре лицензий сведений о лицензии юридического лица (индивидуального предпринимателя) на эксплуатацию взрывопожароопасных и химически опасных производственных объектов I, II и III классов опасности в течение 4 месяцев с даты регистрации в государственном реестре опасных производственных объектов таким юридическим лицом (индивидуальным предпринимателем) опасного производственного объекта, деятельность по эксплуатации которого подлежит лицензированию.</a:t>
          </a:r>
          <a:endParaRPr lang="ru-RU" sz="1200" kern="1200" dirty="0">
            <a:latin typeface="+mj-lt"/>
          </a:endParaRPr>
        </a:p>
      </dsp:txBody>
      <dsp:txXfrm rot="-5400000">
        <a:off x="1271485" y="3505221"/>
        <a:ext cx="6445339" cy="10653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0845F8-78C1-4D93-94F6-D0085995D19B}">
      <dsp:nvSpPr>
        <dsp:cNvPr id="0" name=""/>
        <dsp:cNvSpPr/>
      </dsp:nvSpPr>
      <dsp:spPr>
        <a:xfrm rot="5400000">
          <a:off x="-278249" y="355636"/>
          <a:ext cx="1854998" cy="12984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rebuchet MS"/>
            </a:rPr>
            <a:t>4 индикатор</a:t>
          </a:r>
          <a:endParaRPr lang="ru-RU" sz="2000" kern="1200" dirty="0"/>
        </a:p>
      </dsp:txBody>
      <dsp:txXfrm rot="-5400000">
        <a:off x="1" y="726637"/>
        <a:ext cx="1298499" cy="556499"/>
      </dsp:txXfrm>
    </dsp:sp>
    <dsp:sp modelId="{E3757BB0-063E-42FE-BD2D-AA378EE0BC30}">
      <dsp:nvSpPr>
        <dsp:cNvPr id="0" name=""/>
        <dsp:cNvSpPr/>
      </dsp:nvSpPr>
      <dsp:spPr>
        <a:xfrm rot="5400000">
          <a:off x="3864912" y="-2557718"/>
          <a:ext cx="1343132" cy="64759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Наличие сведений об опасном производственном объекте III, IV класса опасности в государственном реестре опасных производственных объектов по истечении 2 лет с даты внесения сведений в реестр заключений экспертизы промышленной безопасности об экспертизе промышленной безопасности, проведенной в отношении документации на консервацию или ликвидацию такого объекта (при условии, что в отношении опасного производственного объекта не проводились контрольные (надзорные) мероприятия в течение 2 лет до даты внесения сведений об экспертизе в реестр заключений экспертизы промышленной безопасности).</a:t>
          </a:r>
          <a:endParaRPr lang="ru-RU" sz="1200" u="sng" kern="1200" dirty="0">
            <a:solidFill>
              <a:schemeClr val="tx1"/>
            </a:solidFill>
            <a:latin typeface="Trebuchet MS"/>
          </a:endParaRPr>
        </a:p>
      </dsp:txBody>
      <dsp:txXfrm rot="-5400000">
        <a:off x="1298499" y="74261"/>
        <a:ext cx="6410393" cy="1212000"/>
      </dsp:txXfrm>
    </dsp:sp>
    <dsp:sp modelId="{C516A1A9-4951-45A4-A442-B03D4038BFF1}">
      <dsp:nvSpPr>
        <dsp:cNvPr id="0" name=""/>
        <dsp:cNvSpPr/>
      </dsp:nvSpPr>
      <dsp:spPr>
        <a:xfrm rot="5400000">
          <a:off x="-278249" y="2022233"/>
          <a:ext cx="1854998" cy="12984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rebuchet MS"/>
            </a:rPr>
            <a:t>5 индикатор</a:t>
          </a:r>
          <a:endParaRPr lang="ru-RU" sz="2000" kern="1200" dirty="0"/>
        </a:p>
      </dsp:txBody>
      <dsp:txXfrm rot="-5400000">
        <a:off x="1" y="2393234"/>
        <a:ext cx="1298499" cy="556499"/>
      </dsp:txXfrm>
    </dsp:sp>
    <dsp:sp modelId="{3386AB87-0262-4DEE-A7E2-EC07AC6422B9}">
      <dsp:nvSpPr>
        <dsp:cNvPr id="0" name=""/>
        <dsp:cNvSpPr/>
      </dsp:nvSpPr>
      <dsp:spPr>
        <a:xfrm rot="5400000">
          <a:off x="3933604" y="-891121"/>
          <a:ext cx="1205749" cy="64759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Исключение сведений о юридическом лице (индивидуальном предпринимателе), эксплуатирующем опасный производственный объект III, IV класса опасности, сведения о котором содержатся в государственном реестре опасных производственных объектов, из единого государственного реестра юридических лиц (единого государственного реестра индивидуальных предпринимателей).</a:t>
          </a:r>
        </a:p>
      </dsp:txBody>
      <dsp:txXfrm rot="-5400000">
        <a:off x="1298499" y="1802844"/>
        <a:ext cx="6417099" cy="1088029"/>
      </dsp:txXfrm>
    </dsp:sp>
    <dsp:sp modelId="{B2CBF126-5E93-402E-9E8B-353B43173871}">
      <dsp:nvSpPr>
        <dsp:cNvPr id="0" name=""/>
        <dsp:cNvSpPr/>
      </dsp:nvSpPr>
      <dsp:spPr>
        <a:xfrm rot="5400000">
          <a:off x="-278249" y="3688829"/>
          <a:ext cx="1854998" cy="12984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rebuchet MS"/>
            </a:rPr>
            <a:t>6 индикатор</a:t>
          </a:r>
          <a:endParaRPr lang="ru-RU" sz="2000" kern="1200" dirty="0"/>
        </a:p>
      </dsp:txBody>
      <dsp:txXfrm rot="-5400000">
        <a:off x="1" y="4059830"/>
        <a:ext cx="1298499" cy="556499"/>
      </dsp:txXfrm>
    </dsp:sp>
    <dsp:sp modelId="{5481DEA0-0C9F-46CB-BC19-F1B4F9FF0236}">
      <dsp:nvSpPr>
        <dsp:cNvPr id="0" name=""/>
        <dsp:cNvSpPr/>
      </dsp:nvSpPr>
      <dsp:spPr>
        <a:xfrm rot="5400000">
          <a:off x="3933604" y="775474"/>
          <a:ext cx="1205749" cy="64759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Отсутствие сведений о заключении экспертизы промышленной безопасности, содержащем срок дальнейшей безопасной эксплуатации технического устройства, применяемого на опасном производственном объекте III или IV класса опасности, или сведений о выводе из эксплуатации такого технического устройства по истечении года после установленного срока его эксплуатации (при условии, что в течение указанного года в отношении таких объектов не проводились контрольные (надзорные) мероприятия).</a:t>
          </a:r>
          <a:endParaRPr lang="ru-RU" sz="1200" kern="1200" dirty="0">
            <a:latin typeface="Trebuchet MS"/>
          </a:endParaRPr>
        </a:p>
      </dsp:txBody>
      <dsp:txXfrm rot="-5400000">
        <a:off x="1298499" y="3469439"/>
        <a:ext cx="6417099" cy="10880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0845F8-78C1-4D93-94F6-D0085995D19B}">
      <dsp:nvSpPr>
        <dsp:cNvPr id="0" name=""/>
        <dsp:cNvSpPr/>
      </dsp:nvSpPr>
      <dsp:spPr>
        <a:xfrm rot="5400000">
          <a:off x="-238886" y="518747"/>
          <a:ext cx="1592575" cy="11148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rebuchet MS"/>
            </a:rPr>
            <a:t>7 индикатор</a:t>
          </a:r>
          <a:endParaRPr lang="ru-RU" sz="1700" kern="1200" dirty="0"/>
        </a:p>
      </dsp:txBody>
      <dsp:txXfrm rot="-5400000">
        <a:off x="1" y="837261"/>
        <a:ext cx="1114802" cy="477773"/>
      </dsp:txXfrm>
    </dsp:sp>
    <dsp:sp modelId="{E3757BB0-063E-42FE-BD2D-AA378EE0BC30}">
      <dsp:nvSpPr>
        <dsp:cNvPr id="0" name=""/>
        <dsp:cNvSpPr/>
      </dsp:nvSpPr>
      <dsp:spPr>
        <a:xfrm rot="5400000">
          <a:off x="3916866" y="-2446354"/>
          <a:ext cx="1504097" cy="64876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Отсутствие сведений о заключении экспертизы промышленной безопасности, содержащем вывод о соответствии здания или сооружения на опасном производственном объекте III или IV класса опасности требованиям промышленной безопасности, либо сведений о выводе из эксплуатации такого здания или сооружения по истечении года с даты внесения в реестр заключений экспертизы промышленной безопасности заключения, содержащего вывод о несоответствии такого здания или сооружения требованиям промышленной безопасности (при условии, что в течение указанного года в отношении объектов не проводились контрольные (надзорные) мероприятия).</a:t>
          </a:r>
          <a:endParaRPr lang="ru-RU" sz="1200" u="sng" kern="1200" dirty="0">
            <a:solidFill>
              <a:schemeClr val="tx1"/>
            </a:solidFill>
            <a:latin typeface="Trebuchet MS"/>
          </a:endParaRPr>
        </a:p>
      </dsp:txBody>
      <dsp:txXfrm rot="-5400000">
        <a:off x="1425113" y="118823"/>
        <a:ext cx="6414180" cy="1357249"/>
      </dsp:txXfrm>
    </dsp:sp>
    <dsp:sp modelId="{C516A1A9-4951-45A4-A442-B03D4038BFF1}">
      <dsp:nvSpPr>
        <dsp:cNvPr id="0" name=""/>
        <dsp:cNvSpPr/>
      </dsp:nvSpPr>
      <dsp:spPr>
        <a:xfrm rot="5400000">
          <a:off x="-238886" y="2309095"/>
          <a:ext cx="1592575" cy="11148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rebuchet MS"/>
            </a:rPr>
            <a:t>8 индикатор</a:t>
          </a:r>
          <a:endParaRPr lang="ru-RU" sz="1700" kern="1200" dirty="0"/>
        </a:p>
      </dsp:txBody>
      <dsp:txXfrm rot="-5400000">
        <a:off x="1" y="2627609"/>
        <a:ext cx="1114802" cy="477773"/>
      </dsp:txXfrm>
    </dsp:sp>
    <dsp:sp modelId="{3386AB87-0262-4DEE-A7E2-EC07AC6422B9}">
      <dsp:nvSpPr>
        <dsp:cNvPr id="0" name=""/>
        <dsp:cNvSpPr/>
      </dsp:nvSpPr>
      <dsp:spPr>
        <a:xfrm rot="5400000">
          <a:off x="3799384" y="-783670"/>
          <a:ext cx="1739061" cy="67429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Факт выдачи экспертом в области промышленной безопасности заведомо ложного заключения экспертизы промышленной безопасности в отношении объекта экспертизы заказчика, при наличии в реестре заключений экспертизы промышленной безопасности сведений о заключении экспертизы промышленной безопасности, содержащем вывод о соответствии объекта экспертизы требованиям промышленной безопасности, выданном указанным экспертом в отношении иных объектов экспертизы этого заказчика в течение двух лет, предшествующих дате привлечения эксперта к административной ответственности (для опасных производственных объектов III или IV класса опасности, при условии, что в отношении таких объектов не проводились контрольные (надзорные) мероприятия после выдачи заключения экспертизы, признанного заведомо ложным).</a:t>
          </a:r>
        </a:p>
      </dsp:txBody>
      <dsp:txXfrm rot="-5400000">
        <a:off x="1297449" y="1803159"/>
        <a:ext cx="6658038" cy="1569273"/>
      </dsp:txXfrm>
    </dsp:sp>
    <dsp:sp modelId="{B2CBF126-5E93-402E-9E8B-353B43173871}">
      <dsp:nvSpPr>
        <dsp:cNvPr id="0" name=""/>
        <dsp:cNvSpPr/>
      </dsp:nvSpPr>
      <dsp:spPr>
        <a:xfrm rot="5400000">
          <a:off x="-238886" y="4134442"/>
          <a:ext cx="1592575" cy="11148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rebuchet MS"/>
            </a:rPr>
            <a:t>9 индикатор</a:t>
          </a:r>
          <a:endParaRPr lang="ru-RU" sz="1700" kern="1200" dirty="0"/>
        </a:p>
      </dsp:txBody>
      <dsp:txXfrm rot="-5400000">
        <a:off x="1" y="4452956"/>
        <a:ext cx="1114802" cy="477773"/>
      </dsp:txXfrm>
    </dsp:sp>
    <dsp:sp modelId="{5481DEA0-0C9F-46CB-BC19-F1B4F9FF0236}">
      <dsp:nvSpPr>
        <dsp:cNvPr id="0" name=""/>
        <dsp:cNvSpPr/>
      </dsp:nvSpPr>
      <dsp:spPr>
        <a:xfrm rot="5400000">
          <a:off x="3764384" y="859031"/>
          <a:ext cx="1809060" cy="710822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i="0" kern="1200" dirty="0" err="1"/>
            <a:t>Непоступление</a:t>
          </a:r>
          <a:r>
            <a:rPr lang="ru-RU" sz="1200" b="0" i="0" kern="1200" dirty="0"/>
            <a:t> в территориальный орган </a:t>
          </a:r>
          <a:r>
            <a:rPr lang="ru-RU" sz="1200" b="0" i="0" kern="1200" dirty="0" err="1"/>
            <a:t>Ростехнадзора</a:t>
          </a:r>
          <a:r>
            <a:rPr lang="ru-RU" sz="1200" b="0" i="0" kern="1200" dirty="0"/>
            <a:t> от юридического лица (индивидуального предпринимателя), эксплуатирующего опасный производственный объект III или IV класса опасности, заявления о внесении изменений в сведения об указанном объекте, содержащиеся в государственном реестре опасных производственных объектов, по истечении двух лет с даты внесения в реестр заключений экспертизы промышленной безопасности заключения, содержащего вывод о соответствии документации на техническое перевооружение, связанной с модернизацией или заменой технических устройств на указанных объектах, требованиям промышленной безопасности (при условии отсутствия информации о </a:t>
          </a:r>
          <a:r>
            <a:rPr lang="ru-RU" sz="1200" b="0" i="0" kern="1200" dirty="0" err="1"/>
            <a:t>непроведении</a:t>
          </a:r>
          <a:r>
            <a:rPr lang="ru-RU" sz="1200" b="0" i="0" kern="1200" dirty="0"/>
            <a:t> технического перевооружения на объекте).</a:t>
          </a:r>
          <a:r>
            <a:rPr lang="ru-RU" sz="1200" kern="1200" dirty="0"/>
            <a:t>.</a:t>
          </a:r>
          <a:endParaRPr lang="ru-RU" sz="1200" kern="1200" dirty="0">
            <a:latin typeface="Trebuchet MS"/>
          </a:endParaRPr>
        </a:p>
      </dsp:txBody>
      <dsp:txXfrm rot="-5400000">
        <a:off x="1114803" y="3596924"/>
        <a:ext cx="7019913" cy="16324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0845F8-78C1-4D93-94F6-D0085995D19B}">
      <dsp:nvSpPr>
        <dsp:cNvPr id="0" name=""/>
        <dsp:cNvSpPr/>
      </dsp:nvSpPr>
      <dsp:spPr>
        <a:xfrm rot="5400000">
          <a:off x="82701" y="950791"/>
          <a:ext cx="2363640" cy="16545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>
              <a:latin typeface="Trebuchet MS"/>
            </a:rPr>
            <a:t>10 индикатор</a:t>
          </a:r>
          <a:endParaRPr lang="ru-RU" sz="2500" kern="1200" dirty="0"/>
        </a:p>
      </dsp:txBody>
      <dsp:txXfrm rot="-5400000">
        <a:off x="437247" y="1423519"/>
        <a:ext cx="1654548" cy="709092"/>
      </dsp:txXfrm>
    </dsp:sp>
    <dsp:sp modelId="{E3757BB0-063E-42FE-BD2D-AA378EE0BC30}">
      <dsp:nvSpPr>
        <dsp:cNvPr id="0" name=""/>
        <dsp:cNvSpPr/>
      </dsp:nvSpPr>
      <dsp:spPr>
        <a:xfrm rot="5400000">
          <a:off x="3681132" y="-1101764"/>
          <a:ext cx="3401545" cy="58115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Осуществление юридическим лицом деятельности по разработке, производству, испытанию, хранению, утилизации пиротехнических изделий IV и V классов на основании лицензии (далее - деятельность, связанная с пиротехническими изделиями) при отсутствии у Ростехнадзора (территориального органа Ростехнадзора) сведений о наличии у этого юридического лица в течение более 30 календарных дней со дня получения такой лицензии (внесения изменений в реестр лицензий) лицензии на эксплуатацию взрывопожароопасных и химически опасных производственных объектов I, II, и III классов опасности, дающей право осуществления работ в рамках лицензируемого вида деятельности по адресу места осуществления лицензируемого вида деятельности, указанному в реестре лицензий, для деятельности, связанной с пиротехническими изделиями (при условии непоступления в течение указанного срока заявления о предоставлении лицензии на эксплуатацию взрывопожароопасных и химически опасных производственных объектов I, II, и III классов опасности или внесении изменений в реестр лицензий в связи с дополнением сведениями о месте осуществления такого вида деятельности по адресу, указанному в реестре лицензий для деятельности, связанной с пиротехническими изделиями).</a:t>
          </a:r>
          <a:endParaRPr lang="ru-RU" sz="1200" u="sng" kern="1200" dirty="0">
            <a:solidFill>
              <a:schemeClr val="tx1"/>
            </a:solidFill>
            <a:latin typeface="Trebuchet MS"/>
          </a:endParaRPr>
        </a:p>
      </dsp:txBody>
      <dsp:txXfrm rot="-5400000">
        <a:off x="2476130" y="269288"/>
        <a:ext cx="5645499" cy="3069445"/>
      </dsp:txXfrm>
    </dsp:sp>
    <dsp:sp modelId="{C516A1A9-4951-45A4-A442-B03D4038BFF1}">
      <dsp:nvSpPr>
        <dsp:cNvPr id="0" name=""/>
        <dsp:cNvSpPr/>
      </dsp:nvSpPr>
      <dsp:spPr>
        <a:xfrm rot="5400000">
          <a:off x="-66521" y="3451432"/>
          <a:ext cx="2363640" cy="16545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>
              <a:latin typeface="Trebuchet MS"/>
            </a:rPr>
            <a:t>11 индикатор</a:t>
          </a:r>
          <a:endParaRPr lang="ru-RU" sz="2500" kern="1200" dirty="0"/>
        </a:p>
      </dsp:txBody>
      <dsp:txXfrm rot="-5400000">
        <a:off x="288025" y="3924160"/>
        <a:ext cx="1654548" cy="709092"/>
      </dsp:txXfrm>
    </dsp:sp>
    <dsp:sp modelId="{3386AB87-0262-4DEE-A7E2-EC07AC6422B9}">
      <dsp:nvSpPr>
        <dsp:cNvPr id="0" name=""/>
        <dsp:cNvSpPr/>
      </dsp:nvSpPr>
      <dsp:spPr>
        <a:xfrm rot="5400000">
          <a:off x="4649603" y="1615609"/>
          <a:ext cx="1541682" cy="58003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u="none" kern="1200" dirty="0">
              <a:solidFill>
                <a:schemeClr val="tx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"</a:t>
          </a:r>
          <a:r>
            <a:rPr lang="ru-RU" sz="1200" u="none" kern="1200" dirty="0">
              <a:solidFill>
                <a:schemeClr val="tx1"/>
              </a:solidFill>
            </a:rPr>
            <a:t>Непредставление юридическим лицом (индивидуальным предпринимателем), эксплуатирующим опасный производственный объект, документов, необходимых для его перерегистрации в соответствии со </a:t>
          </a:r>
          <a:r>
            <a:rPr lang="ru-RU" sz="1200" u="none" kern="1200" dirty="0">
              <a:solidFill>
                <a:schemeClr val="tx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статьей 10 Федерального закона от 4 марта 2013 г. № 22-ФЗ "О внесении изменений в Федеральный закон "О промышленной безопасности опасных производственных объектов", отдельные законодательные акты Российской Федерации и о признании утратившим силу подпункта 114 пункта 1 статьи 333.33 части второй Налогового кодекса Российской Федерации</a:t>
          </a:r>
          <a:endParaRPr lang="ru-RU" sz="1200" u="none" kern="1200" dirty="0">
            <a:solidFill>
              <a:schemeClr val="tx1"/>
            </a:solidFill>
          </a:endParaRPr>
        </a:p>
      </dsp:txBody>
      <dsp:txXfrm rot="-5400000">
        <a:off x="2520246" y="3820226"/>
        <a:ext cx="5725138" cy="13911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xmlns="" id="{CEF025C0-472A-4110-2552-E784931809B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51" tIns="45878" rIns="91751" bIns="45878" numCol="1" anchor="t" anchorCtr="0" compatLnSpc="1">
            <a:prstTxWarp prst="textNoShape">
              <a:avLst/>
            </a:prstTxWarp>
          </a:bodyPr>
          <a:lstStyle>
            <a:lvl1pPr defTabSz="917575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xmlns="" id="{46DD1302-5C4A-2408-E078-422CFBA2D02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863" y="0"/>
            <a:ext cx="2944812" cy="4968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51" tIns="45878" rIns="91751" bIns="45878" numCol="1" anchor="t" anchorCtr="0" compatLnSpc="1">
            <a:prstTxWarp prst="textNoShape">
              <a:avLst/>
            </a:prstTxWarp>
          </a:bodyPr>
          <a:lstStyle>
            <a:lvl1pPr algn="r" defTabSz="917575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6" name="Rectangle 4">
            <a:extLst>
              <a:ext uri="{FF2B5EF4-FFF2-40B4-BE49-F238E27FC236}">
                <a16:creationId xmlns:a16="http://schemas.microsoft.com/office/drawing/2014/main" xmlns="" id="{9C93CF1F-11FE-2170-479D-493F2C409D8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4813" cy="496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51" tIns="45878" rIns="91751" bIns="45878" numCol="1" anchor="b" anchorCtr="0" compatLnSpc="1">
            <a:prstTxWarp prst="textNoShape">
              <a:avLst/>
            </a:prstTxWarp>
          </a:bodyPr>
          <a:lstStyle>
            <a:lvl1pPr defTabSz="917575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7" name="Rectangle 5">
            <a:extLst>
              <a:ext uri="{FF2B5EF4-FFF2-40B4-BE49-F238E27FC236}">
                <a16:creationId xmlns:a16="http://schemas.microsoft.com/office/drawing/2014/main" xmlns="" id="{97C0DC97-B6D3-9AA5-A241-A027E5FD301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31338"/>
            <a:ext cx="2944812" cy="496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51" tIns="45878" rIns="91751" bIns="45878" numCol="1" anchor="b" anchorCtr="0" compatLnSpc="1">
            <a:prstTxWarp prst="textNoShape">
              <a:avLst/>
            </a:prstTxWarp>
          </a:bodyPr>
          <a:lstStyle>
            <a:lvl1pPr algn="r" defTabSz="917575">
              <a:defRPr sz="1200">
                <a:latin typeface="Times New Roman" panose="02020603050405020304" pitchFamily="18" charset="0"/>
              </a:defRPr>
            </a:lvl1pPr>
          </a:lstStyle>
          <a:p>
            <a:fld id="{49271D2C-252E-4899-97F6-FC74943C084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xmlns="" id="{99AA412B-F352-2F22-7309-B67913C1738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51" tIns="45878" rIns="91751" bIns="45878" numCol="1" anchor="t" anchorCtr="0" compatLnSpc="1">
            <a:prstTxWarp prst="textNoShape">
              <a:avLst/>
            </a:prstTxWarp>
          </a:bodyPr>
          <a:lstStyle>
            <a:lvl1pPr defTabSz="917575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xmlns="" id="{CE36CA74-6168-6A10-D99B-92514D76FF0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68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51" tIns="45878" rIns="91751" bIns="45878" numCol="1" anchor="t" anchorCtr="0" compatLnSpc="1">
            <a:prstTxWarp prst="textNoShape">
              <a:avLst/>
            </a:prstTxWarp>
          </a:bodyPr>
          <a:lstStyle>
            <a:lvl1pPr algn="r" defTabSz="917575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xmlns="" id="{073D5A75-C84F-6BEE-EA0E-8DC37595CE4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5">
            <a:extLst>
              <a:ext uri="{FF2B5EF4-FFF2-40B4-BE49-F238E27FC236}">
                <a16:creationId xmlns:a16="http://schemas.microsoft.com/office/drawing/2014/main" xmlns="" id="{D3A9FC36-808A-5B9D-B9F9-10355C52C32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8050"/>
            <a:ext cx="4987925" cy="44640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51" tIns="45878" rIns="91751" bIns="458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Щелчок правит 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56326" name="Rectangle 6">
            <a:extLst>
              <a:ext uri="{FF2B5EF4-FFF2-40B4-BE49-F238E27FC236}">
                <a16:creationId xmlns:a16="http://schemas.microsoft.com/office/drawing/2014/main" xmlns="" id="{B9E45539-C24A-70DD-36C4-303949B9C59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4813" cy="496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51" tIns="45878" rIns="91751" bIns="45878" numCol="1" anchor="b" anchorCtr="0" compatLnSpc="1">
            <a:prstTxWarp prst="textNoShape">
              <a:avLst/>
            </a:prstTxWarp>
          </a:bodyPr>
          <a:lstStyle>
            <a:lvl1pPr defTabSz="917575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7" name="Rectangle 7">
            <a:extLst>
              <a:ext uri="{FF2B5EF4-FFF2-40B4-BE49-F238E27FC236}">
                <a16:creationId xmlns:a16="http://schemas.microsoft.com/office/drawing/2014/main" xmlns="" id="{6F8FDFFE-34F9-20C2-49FA-F1F4D0ABF3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1338"/>
            <a:ext cx="2944812" cy="496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51" tIns="45878" rIns="91751" bIns="45878" numCol="1" anchor="b" anchorCtr="0" compatLnSpc="1">
            <a:prstTxWarp prst="textNoShape">
              <a:avLst/>
            </a:prstTxWarp>
          </a:bodyPr>
          <a:lstStyle>
            <a:lvl1pPr algn="r" defTabSz="917575">
              <a:defRPr sz="1200">
                <a:latin typeface="Times New Roman" panose="02020603050405020304" pitchFamily="18" charset="0"/>
              </a:defRPr>
            </a:lvl1pPr>
          </a:lstStyle>
          <a:p>
            <a:fld id="{FA44F202-6A38-4EB1-8DA8-7BBC4C8214C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82302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>
            <a:extLst>
              <a:ext uri="{FF2B5EF4-FFF2-40B4-BE49-F238E27FC236}">
                <a16:creationId xmlns:a16="http://schemas.microsoft.com/office/drawing/2014/main" xmlns="" id="{49B936E3-4DA8-3DFE-D2E4-22512FCF3C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Заметки 2">
            <a:extLst>
              <a:ext uri="{FF2B5EF4-FFF2-40B4-BE49-F238E27FC236}">
                <a16:creationId xmlns:a16="http://schemas.microsoft.com/office/drawing/2014/main" xmlns="" id="{70C202CA-C6FF-7DE7-C0FF-D79895243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9220" name="Номер слайда 3">
            <a:extLst>
              <a:ext uri="{FF2B5EF4-FFF2-40B4-BE49-F238E27FC236}">
                <a16:creationId xmlns:a16="http://schemas.microsoft.com/office/drawing/2014/main" xmlns="" id="{EA40E9B9-28D3-9024-759C-9FB958BA55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0A04932-85B7-43F4-9A03-8FDD5A9FBC72}" type="slidenum">
              <a:rPr lang="ru-RU" altLang="ru-RU">
                <a:latin typeface="Times New Roman" panose="02020603050405020304" pitchFamily="18" charset="0"/>
              </a:rPr>
              <a:pPr/>
              <a:t>2</a:t>
            </a:fld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1864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>
            <a:extLst>
              <a:ext uri="{FF2B5EF4-FFF2-40B4-BE49-F238E27FC236}">
                <a16:creationId xmlns:a16="http://schemas.microsoft.com/office/drawing/2014/main" xmlns="" id="{365F11AF-74B8-1479-C0F7-AED008D6F3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>
            <a:extLst>
              <a:ext uri="{FF2B5EF4-FFF2-40B4-BE49-F238E27FC236}">
                <a16:creationId xmlns:a16="http://schemas.microsoft.com/office/drawing/2014/main" xmlns="" id="{3A608773-8746-9EA5-F52B-55CE75512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37892" name="Номер слайда 3">
            <a:extLst>
              <a:ext uri="{FF2B5EF4-FFF2-40B4-BE49-F238E27FC236}">
                <a16:creationId xmlns:a16="http://schemas.microsoft.com/office/drawing/2014/main" xmlns="" id="{543796D7-3D3D-1C0C-6F60-30B5427365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8701330-6F78-4B39-B2BC-FE17BAB589E0}" type="slidenum">
              <a:rPr lang="ru-RU" altLang="ru-RU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</a:t>
            </a:fld>
            <a:endParaRPr lang="ru-RU" alt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220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050">
            <a:extLst>
              <a:ext uri="{FF2B5EF4-FFF2-40B4-BE49-F238E27FC236}">
                <a16:creationId xmlns:a16="http://schemas.microsoft.com/office/drawing/2014/main" xmlns="" id="{163C571B-D949-20F0-2F88-59C4924023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39" name="Rectangle 2051">
            <a:extLst>
              <a:ext uri="{FF2B5EF4-FFF2-40B4-BE49-F238E27FC236}">
                <a16:creationId xmlns:a16="http://schemas.microsoft.com/office/drawing/2014/main" xmlns="" id="{BAEE56A3-1586-74AF-EFF5-356A26F820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7" tIns="45718" rIns="91437" bIns="45718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0251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>
            <a:extLst>
              <a:ext uri="{FF2B5EF4-FFF2-40B4-BE49-F238E27FC236}">
                <a16:creationId xmlns:a16="http://schemas.microsoft.com/office/drawing/2014/main" xmlns="" id="{DEAD28D1-976B-BA5A-E330-DC49F6E89C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Заметки 2">
            <a:extLst>
              <a:ext uri="{FF2B5EF4-FFF2-40B4-BE49-F238E27FC236}">
                <a16:creationId xmlns:a16="http://schemas.microsoft.com/office/drawing/2014/main" xmlns="" id="{98D2A731-8ABA-8594-CADF-0D00AA3E6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 altLang="ru-RU" dirty="0"/>
          </a:p>
        </p:txBody>
      </p:sp>
      <p:sp>
        <p:nvSpPr>
          <p:cNvPr id="25604" name="Номер слайда 3">
            <a:extLst>
              <a:ext uri="{FF2B5EF4-FFF2-40B4-BE49-F238E27FC236}">
                <a16:creationId xmlns:a16="http://schemas.microsoft.com/office/drawing/2014/main" xmlns="" id="{1E3186EF-7049-BA41-E03F-AA4089027F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B5910FA-6773-4D2F-9EA5-C5CB723D80FF}" type="slidenum">
              <a:rPr lang="ru-RU" altLang="ru-RU">
                <a:latin typeface="Times New Roman" panose="02020603050405020304" pitchFamily="18" charset="0"/>
              </a:rPr>
              <a:pPr/>
              <a:t>4</a:t>
            </a:fld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010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>
            <a:extLst>
              <a:ext uri="{FF2B5EF4-FFF2-40B4-BE49-F238E27FC236}">
                <a16:creationId xmlns:a16="http://schemas.microsoft.com/office/drawing/2014/main" xmlns="" id="{7C5FAED4-5F5B-B802-7A34-E35E088CF4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>
            <a:extLst>
              <a:ext uri="{FF2B5EF4-FFF2-40B4-BE49-F238E27FC236}">
                <a16:creationId xmlns:a16="http://schemas.microsoft.com/office/drawing/2014/main" xmlns="" id="{5B870588-3D0D-BEB3-7042-9DE3DD32B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31748" name="Номер слайда 3">
            <a:extLst>
              <a:ext uri="{FF2B5EF4-FFF2-40B4-BE49-F238E27FC236}">
                <a16:creationId xmlns:a16="http://schemas.microsoft.com/office/drawing/2014/main" xmlns="" id="{B2C0EFCE-3B57-6CA0-3D72-62AD6DCA21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A954D77-3DA4-4B1D-A8F7-69DE0E765AEA}" type="slidenum">
              <a:rPr lang="ru-RU" altLang="ru-RU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5</a:t>
            </a:fld>
            <a:endParaRPr lang="ru-RU" alt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419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>
            <a:extLst>
              <a:ext uri="{FF2B5EF4-FFF2-40B4-BE49-F238E27FC236}">
                <a16:creationId xmlns:a16="http://schemas.microsoft.com/office/drawing/2014/main" xmlns="" id="{7E79167C-E373-B599-B2B7-6234AE8437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>
            <a:extLst>
              <a:ext uri="{FF2B5EF4-FFF2-40B4-BE49-F238E27FC236}">
                <a16:creationId xmlns:a16="http://schemas.microsoft.com/office/drawing/2014/main" xmlns="" id="{C6BFDA8B-7874-19B1-1C03-24B74305B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33796" name="Номер слайда 3">
            <a:extLst>
              <a:ext uri="{FF2B5EF4-FFF2-40B4-BE49-F238E27FC236}">
                <a16:creationId xmlns:a16="http://schemas.microsoft.com/office/drawing/2014/main" xmlns="" id="{1036020D-6067-F041-9F65-FE1747F691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7C86AC1-7D53-4601-98AD-54D000DBD615}" type="slidenum">
              <a:rPr lang="ru-RU" altLang="ru-RU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</a:t>
            </a:fld>
            <a:endParaRPr lang="ru-RU" alt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0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>
            <a:extLst>
              <a:ext uri="{FF2B5EF4-FFF2-40B4-BE49-F238E27FC236}">
                <a16:creationId xmlns:a16="http://schemas.microsoft.com/office/drawing/2014/main" xmlns="" id="{C5A19AAE-C128-FDF1-5B4A-1A43D81D24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Заметки 2">
            <a:extLst>
              <a:ext uri="{FF2B5EF4-FFF2-40B4-BE49-F238E27FC236}">
                <a16:creationId xmlns:a16="http://schemas.microsoft.com/office/drawing/2014/main" xmlns="" id="{655FC89E-E0F9-1A25-593E-9663570EA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35844" name="Номер слайда 3">
            <a:extLst>
              <a:ext uri="{FF2B5EF4-FFF2-40B4-BE49-F238E27FC236}">
                <a16:creationId xmlns:a16="http://schemas.microsoft.com/office/drawing/2014/main" xmlns="" id="{3C1EF737-7D20-02D9-DB1F-9F68D3BE1A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921FB2F-96A0-4E09-AD31-25AD259BB827}" type="slidenum">
              <a:rPr lang="ru-RU" altLang="ru-RU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</a:t>
            </a:fld>
            <a:endParaRPr lang="ru-RU" alt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017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>
            <a:extLst>
              <a:ext uri="{FF2B5EF4-FFF2-40B4-BE49-F238E27FC236}">
                <a16:creationId xmlns:a16="http://schemas.microsoft.com/office/drawing/2014/main" xmlns="" id="{365F11AF-74B8-1479-C0F7-AED008D6F3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>
            <a:extLst>
              <a:ext uri="{FF2B5EF4-FFF2-40B4-BE49-F238E27FC236}">
                <a16:creationId xmlns:a16="http://schemas.microsoft.com/office/drawing/2014/main" xmlns="" id="{3A608773-8746-9EA5-F52B-55CE75512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37892" name="Номер слайда 3">
            <a:extLst>
              <a:ext uri="{FF2B5EF4-FFF2-40B4-BE49-F238E27FC236}">
                <a16:creationId xmlns:a16="http://schemas.microsoft.com/office/drawing/2014/main" xmlns="" id="{543796D7-3D3D-1C0C-6F60-30B5427365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8701330-6F78-4B39-B2BC-FE17BAB589E0}" type="slidenum">
              <a:rPr lang="ru-RU" altLang="ru-RU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8</a:t>
            </a:fld>
            <a:endParaRPr lang="ru-RU" alt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199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>
            <a:extLst>
              <a:ext uri="{FF2B5EF4-FFF2-40B4-BE49-F238E27FC236}">
                <a16:creationId xmlns:a16="http://schemas.microsoft.com/office/drawing/2014/main" xmlns="" id="{365F11AF-74B8-1479-C0F7-AED008D6F3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>
            <a:extLst>
              <a:ext uri="{FF2B5EF4-FFF2-40B4-BE49-F238E27FC236}">
                <a16:creationId xmlns:a16="http://schemas.microsoft.com/office/drawing/2014/main" xmlns="" id="{3A608773-8746-9EA5-F52B-55CE75512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37892" name="Номер слайда 3">
            <a:extLst>
              <a:ext uri="{FF2B5EF4-FFF2-40B4-BE49-F238E27FC236}">
                <a16:creationId xmlns:a16="http://schemas.microsoft.com/office/drawing/2014/main" xmlns="" id="{543796D7-3D3D-1C0C-6F60-30B5427365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8701330-6F78-4B39-B2BC-FE17BAB589E0}" type="slidenum">
              <a:rPr lang="ru-RU" altLang="ru-RU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9</a:t>
            </a:fld>
            <a:endParaRPr lang="ru-RU" alt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158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>
            <a:extLst>
              <a:ext uri="{FF2B5EF4-FFF2-40B4-BE49-F238E27FC236}">
                <a16:creationId xmlns:a16="http://schemas.microsoft.com/office/drawing/2014/main" xmlns="" id="{365F11AF-74B8-1479-C0F7-AED008D6F3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>
            <a:extLst>
              <a:ext uri="{FF2B5EF4-FFF2-40B4-BE49-F238E27FC236}">
                <a16:creationId xmlns:a16="http://schemas.microsoft.com/office/drawing/2014/main" xmlns="" id="{3A608773-8746-9EA5-F52B-55CE75512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37892" name="Номер слайда 3">
            <a:extLst>
              <a:ext uri="{FF2B5EF4-FFF2-40B4-BE49-F238E27FC236}">
                <a16:creationId xmlns:a16="http://schemas.microsoft.com/office/drawing/2014/main" xmlns="" id="{543796D7-3D3D-1C0C-6F60-30B5427365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8701330-6F78-4B39-B2BC-FE17BAB589E0}" type="slidenum">
              <a:rPr lang="ru-RU" altLang="ru-RU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10</a:t>
            </a:fld>
            <a:endParaRPr lang="ru-RU" alt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6342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>
            <a:extLst>
              <a:ext uri="{FF2B5EF4-FFF2-40B4-BE49-F238E27FC236}">
                <a16:creationId xmlns:a16="http://schemas.microsoft.com/office/drawing/2014/main" xmlns="" id="{365F11AF-74B8-1479-C0F7-AED008D6F3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>
            <a:extLst>
              <a:ext uri="{FF2B5EF4-FFF2-40B4-BE49-F238E27FC236}">
                <a16:creationId xmlns:a16="http://schemas.microsoft.com/office/drawing/2014/main" xmlns="" id="{3A608773-8746-9EA5-F52B-55CE75512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37892" name="Номер слайда 3">
            <a:extLst>
              <a:ext uri="{FF2B5EF4-FFF2-40B4-BE49-F238E27FC236}">
                <a16:creationId xmlns:a16="http://schemas.microsoft.com/office/drawing/2014/main" xmlns="" id="{543796D7-3D3D-1C0C-6F60-30B5427365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8701330-6F78-4B39-B2BC-FE17BAB589E0}" type="slidenum">
              <a:rPr lang="ru-RU" altLang="ru-RU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11</a:t>
            </a:fld>
            <a:endParaRPr lang="ru-RU" alt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668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xmlns="" id="{92C184D7-A3F8-7F21-C50F-A4E69C22CF17}"/>
              </a:ext>
            </a:extLst>
          </p:cNvPr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xmlns="" id="{5A141801-125A-9FCB-EEF5-8323E96D4166}"/>
              </a:ext>
            </a:extLst>
          </p:cNvPr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xmlns="" id="{452776D7-2454-1F1C-6FE9-1FB587D97F38}"/>
              </a:ext>
            </a:extLst>
          </p:cNvPr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xmlns="" id="{39881C7B-E4EB-2B98-B4AD-7F2D90715936}"/>
              </a:ext>
            </a:extLst>
          </p:cNvPr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="" id="{2CFE6916-0A88-52C1-7ED1-062F6B79F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7742549F-AC45-1194-B2E3-4C9E60EC1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C5F97A28-D177-5B5B-F06F-836B8F0E7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E73CC9-0197-401D-87FB-5FC9EB16EC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7929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65055F-2318-739F-E3E4-A2B04F1C7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1CF2600-4E10-34E4-D421-98AE338D2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D8F639-9417-9E5B-9C93-15DD68105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DBAEB-6BAB-4DAC-9B1F-57E0E30C450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4878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B1472F3-4B1F-13C9-BEFC-4917BA598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27AD5C7-6BB5-AC5F-1E3C-CEDD0E5A3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D5FF8C7-172A-2185-643A-23FE9F545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5AF366-F767-4B85-9A73-19AF4CF138F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070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2724F316-394B-2393-C3B7-B8D0E267B52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2D3472C8-9AF0-F44D-BC30-055C4434E5D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F0207711-713F-D2FB-B1B6-EC62B235105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DEA7A456-27CA-44EC-968F-B266C05AD6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1277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7CD59917-F742-458D-C7D6-112643811514}"/>
              </a:ext>
            </a:extLst>
          </p:cNvPr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xmlns="" id="{F6A67140-7619-A004-33A8-4C90E90FC267}"/>
              </a:ext>
            </a:extLst>
          </p:cNvPr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741811F7-D78F-5D7D-A862-A62216692D05}"/>
              </a:ext>
            </a:extLst>
          </p:cNvPr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9">
            <a:extLst>
              <a:ext uri="{FF2B5EF4-FFF2-40B4-BE49-F238E27FC236}">
                <a16:creationId xmlns:a16="http://schemas.microsoft.com/office/drawing/2014/main" xmlns="" id="{CE1DF47C-7808-D4BC-AD6E-DB2D31154830}"/>
              </a:ext>
            </a:extLst>
          </p:cNvPr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="" id="{7E6193BD-4B42-C0EA-3BA0-B0C694BC0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D25B9D75-059C-920B-3B75-6ABEEC8A1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A558CD51-5E7C-1C9D-3376-CAFAB4943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7A4BA-4F8C-4216-BCA1-6B49E87DED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4681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2A3BF332-12B2-3FE2-F9CA-1804C8AAA6F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B69DF57A-7829-19BB-B2B6-5A74C057C45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3CC22155-7B09-2093-B27A-1EBF134489C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2882CE4A-8D78-4BC9-A029-DD78DF7463B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5273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3962643B-84D2-EDAA-B0F3-3F24B1F5C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0FD06751-05B4-8D75-CF83-6954D0218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B206E6B1-8888-F763-471B-070AC5120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F88EDE-8C71-40FB-939F-534F1525412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3232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E0AF5A26-0799-3719-07E3-307A8DCD4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545A452D-856F-1B86-2787-B4A6B97F4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983A628C-BBEA-A338-F61D-8935A1E44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31A8AC-39A3-45DF-A5F5-AC29019F515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0083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02454E5C-9CBE-8DED-5EE7-FA3772B83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86099A54-CAAE-7398-D38D-4545ABF27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5D34804F-EB0F-00AE-C553-C65CBB763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CC607C-4353-44A0-82C2-7982B635FD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64873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151AF18-A92A-EAFE-020B-58B635477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54D9856-4512-3118-EA41-48AE6024F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FC5A9CE-E6B7-C87B-6530-0DFCFA72B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72A390-1312-4DC6-81D5-F1684B5930C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5976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xmlns="" id="{46C9C10D-0E83-6370-38F3-ADE975A31893}"/>
              </a:ext>
            </a:extLst>
          </p:cNvPr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3A291127-1F49-1B1E-E90B-48E8D39AE1A4}"/>
              </a:ext>
            </a:extLst>
          </p:cNvPr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xmlns="" id="{4C3B3233-D26E-6B1F-2FC0-F56F146DE9D5}"/>
              </a:ext>
            </a:extLst>
          </p:cNvPr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xmlns="" id="{EF0B96CB-3C29-65B6-E2D9-62A6DAB7F5A1}"/>
              </a:ext>
            </a:extLst>
          </p:cNvPr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xmlns="" id="{5EACBB12-254F-BEE0-1BC7-D23AE6CA9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xmlns="" id="{C9CFFDBD-5407-6730-603C-3543FBACA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xmlns="" id="{C77A6C2B-0DA8-9274-1A39-1BD4133F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83A7B9-AB1B-4DE7-BEFC-5814D65930A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9898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A37283A-321F-8500-CF7C-F25741D779B8}"/>
              </a:ext>
            </a:extLst>
          </p:cNvPr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6744F7F-1F1E-2FEA-87B5-5C3F27CD55CE}"/>
              </a:ext>
            </a:extLst>
          </p:cNvPr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F9CAAB7-F3FD-6E08-CF58-099811ED9D34}"/>
              </a:ext>
            </a:extLst>
          </p:cNvPr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546E8426-5F54-0727-9704-6AA3BD83972A}"/>
              </a:ext>
            </a:extLst>
          </p:cNvPr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E5A43CE-6166-3FCE-1107-E67C41103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37" name="Text Placeholder 2">
            <a:extLst>
              <a:ext uri="{FF2B5EF4-FFF2-40B4-BE49-F238E27FC236}">
                <a16:creationId xmlns:a16="http://schemas.microsoft.com/office/drawing/2014/main" xmlns="" id="{4E0AD71C-9FC4-8B83-1B58-711B278329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C422FD4-EA95-0C40-2197-CD5948BF4A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F0D578E-5CEC-95C9-6B57-50F1C162C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64F1060-F78C-89E4-5AE0-D59B791672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7F7F7F"/>
                </a:solidFill>
              </a:defRPr>
            </a:lvl1pPr>
          </a:lstStyle>
          <a:p>
            <a:fld id="{E3FE84A5-AC78-473D-952F-CA290BA59BF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193" r:id="rId2"/>
    <p:sldLayoutId id="2147484202" r:id="rId3"/>
    <p:sldLayoutId id="2147484194" r:id="rId4"/>
    <p:sldLayoutId id="2147484195" r:id="rId5"/>
    <p:sldLayoutId id="2147484196" r:id="rId6"/>
    <p:sldLayoutId id="2147484197" r:id="rId7"/>
    <p:sldLayoutId id="2147484198" r:id="rId8"/>
    <p:sldLayoutId id="2147484203" r:id="rId9"/>
    <p:sldLayoutId id="2147484199" r:id="rId10"/>
    <p:sldLayoutId id="2147484200" r:id="rId11"/>
  </p:sldLayoutIdLst>
  <p:hf hdr="0" ftr="0" dt="0"/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anose="020B0603020202020204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anose="020B0603020202020204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anose="020B0603020202020204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xmlns="" id="{78EAD6E1-6CBF-573F-ADDC-A0B263271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288" y="2814638"/>
            <a:ext cx="9144001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marL="71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b="1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xmlns="" id="{F68D7E69-9A0F-83E8-EE5C-EC61323A8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0292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1" hangingPunct="1">
              <a:lnSpc>
                <a:spcPct val="90000"/>
              </a:lnSpc>
              <a:defRPr/>
            </a:pPr>
            <a:endParaRPr kumimoji="1"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xmlns="" id="{2B0E421D-D25B-44CE-07A6-1351A369B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747830"/>
            <a:ext cx="8534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kumimoji="1" lang="ru-RU" b="1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Смоленск</a:t>
            </a:r>
          </a:p>
          <a:p>
            <a:pPr algn="ctr">
              <a:defRPr/>
            </a:pPr>
            <a:r>
              <a:rPr kumimoji="1" lang="ru-RU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июнь 2026 </a:t>
            </a:r>
            <a:r>
              <a:rPr kumimoji="1" lang="ru-RU" b="1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г.</a:t>
            </a:r>
          </a:p>
        </p:txBody>
      </p:sp>
      <p:grpSp>
        <p:nvGrpSpPr>
          <p:cNvPr id="7173" name="Group 36">
            <a:extLst>
              <a:ext uri="{FF2B5EF4-FFF2-40B4-BE49-F238E27FC236}">
                <a16:creationId xmlns:a16="http://schemas.microsoft.com/office/drawing/2014/main" xmlns="" id="{9753EE08-A90A-0111-438C-BEE0AEAD1B4B}"/>
              </a:ext>
            </a:extLst>
          </p:cNvPr>
          <p:cNvGrpSpPr>
            <a:grpSpLocks/>
          </p:cNvGrpSpPr>
          <p:nvPr/>
        </p:nvGrpSpPr>
        <p:grpSpPr bwMode="auto">
          <a:xfrm>
            <a:off x="271463" y="0"/>
            <a:ext cx="8450262" cy="1954213"/>
            <a:chOff x="188" y="-331"/>
            <a:chExt cx="5323" cy="1231"/>
          </a:xfrm>
        </p:grpSpPr>
        <p:sp>
          <p:nvSpPr>
            <p:cNvPr id="2" name="Text Box 40">
              <a:extLst>
                <a:ext uri="{FF2B5EF4-FFF2-40B4-BE49-F238E27FC236}">
                  <a16:creationId xmlns:a16="http://schemas.microsoft.com/office/drawing/2014/main" xmlns="" id="{C67C378F-156F-5FB6-84B8-601BC4D972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" y="-331"/>
              <a:ext cx="5241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solidFill>
                    <a:schemeClr val="tx2">
                      <a:lumMod val="75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Межрегиональное технологическое управление Федеральной службы по экологическому, технологическому и атомному надзору</a:t>
              </a:r>
              <a:endParaRPr kumimoji="1" lang="en-US" b="1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pic>
          <p:nvPicPr>
            <p:cNvPr id="7183" name="Picture 41" descr="fsetan_emblema2007">
              <a:extLst>
                <a:ext uri="{FF2B5EF4-FFF2-40B4-BE49-F238E27FC236}">
                  <a16:creationId xmlns:a16="http://schemas.microsoft.com/office/drawing/2014/main" xmlns="" id="{C997121E-ED44-E9BE-B871-1606385C9F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" y="151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Line 2">
            <a:extLst>
              <a:ext uri="{FF2B5EF4-FFF2-40B4-BE49-F238E27FC236}">
                <a16:creationId xmlns:a16="http://schemas.microsoft.com/office/drawing/2014/main" xmlns="" id="{948EA6A0-6D35-244B-26FA-3AB60750108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8625" y="3822700"/>
            <a:ext cx="8462744" cy="0"/>
          </a:xfrm>
          <a:prstGeom prst="line">
            <a:avLst/>
          </a:prstGeom>
          <a:noFill/>
          <a:ln w="38100">
            <a:solidFill>
              <a:schemeClr val="bg2">
                <a:lumMod val="50000"/>
              </a:schemeClr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xmlns="" id="{758F2AD6-0567-B215-7793-841034B24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3" y="2478088"/>
            <a:ext cx="8964612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algn="ctr" eaLnBrk="1" hangingPunct="1">
              <a:defRPr/>
            </a:pPr>
            <a:r>
              <a:rPr lang="ru-RU" b="1" dirty="0"/>
              <a:t>Анализ результатов правоприменительной практики, контрольно-надзорной деятельности в рамках осуществления федерального государственного надзора в области промышленной безопасности</a:t>
            </a:r>
            <a:br>
              <a:rPr lang="ru-RU" b="1" dirty="0"/>
            </a:br>
            <a:r>
              <a:rPr lang="ru-RU" b="1" dirty="0"/>
              <a:t>МТУ </a:t>
            </a:r>
            <a:r>
              <a:rPr lang="ru-RU" b="1" dirty="0" err="1"/>
              <a:t>Ростехнадзора</a:t>
            </a:r>
            <a:r>
              <a:rPr lang="ru-RU" b="1" dirty="0"/>
              <a:t> за истекший 2026 год</a:t>
            </a:r>
            <a:endParaRPr lang="ru-RU" b="1" cap="all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Line 2">
            <a:extLst>
              <a:ext uri="{FF2B5EF4-FFF2-40B4-BE49-F238E27FC236}">
                <a16:creationId xmlns:a16="http://schemas.microsoft.com/office/drawing/2014/main" xmlns="" id="{F1AC65B3-FB0D-D585-75EE-A5C44B04EFE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14288" y="554037"/>
            <a:ext cx="9144000" cy="0"/>
          </a:xfrm>
          <a:prstGeom prst="line">
            <a:avLst/>
          </a:prstGeom>
          <a:noFill/>
          <a:ln w="38100">
            <a:solidFill>
              <a:schemeClr val="bg2">
                <a:lumMod val="50000"/>
              </a:schemeClr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xmlns="" id="{179FC9B8-A812-52FC-56D3-F55765FC30D1}"/>
              </a:ext>
            </a:extLst>
          </p:cNvPr>
          <p:cNvSpPr txBox="1">
            <a:spLocks noChangeArrowheads="1"/>
          </p:cNvSpPr>
          <p:nvPr/>
        </p:nvSpPr>
        <p:spPr>
          <a:xfrm>
            <a:off x="714375" y="142875"/>
            <a:ext cx="7772400" cy="549275"/>
          </a:xfrm>
          <a:prstGeom prst="rect">
            <a:avLst/>
          </a:prstGeom>
          <a:effectLst/>
        </p:spPr>
        <p:txBody>
          <a:bodyPr>
            <a:normAutofit fontScale="97500"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altLang="ru-RU" sz="1600" dirty="0">
                <a:solidFill>
                  <a:srgbClr val="2D2D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Индикаторы риска </a:t>
            </a:r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xmlns="" id="{A88EDE44-3DE9-239E-A1E0-127F81FEFD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549275"/>
            <a:ext cx="9144000" cy="0"/>
          </a:xfrm>
          <a:prstGeom prst="line">
            <a:avLst/>
          </a:prstGeom>
          <a:noFill/>
          <a:ln w="38100">
            <a:solidFill>
              <a:schemeClr val="bg2">
                <a:lumMod val="50000"/>
              </a:schemeClr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6870" name="Picture 41" descr="fsetan_emblema2007">
            <a:extLst>
              <a:ext uri="{FF2B5EF4-FFF2-40B4-BE49-F238E27FC236}">
                <a16:creationId xmlns:a16="http://schemas.microsoft.com/office/drawing/2014/main" xmlns="" id="{FD060F24-5CAE-2BB0-E4F0-5EEB2D0B2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9213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E960006-D865-B6BC-3106-B2A687810DC5}"/>
              </a:ext>
            </a:extLst>
          </p:cNvPr>
          <p:cNvSpPr txBox="1"/>
          <p:nvPr/>
        </p:nvSpPr>
        <p:spPr>
          <a:xfrm>
            <a:off x="8782050" y="6523038"/>
            <a:ext cx="35458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15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C3D523B2-72C4-C6D0-6969-CB0554738580}"/>
              </a:ext>
            </a:extLst>
          </p:cNvPr>
          <p:cNvGraphicFramePr/>
          <p:nvPr/>
        </p:nvGraphicFramePr>
        <p:xfrm>
          <a:off x="700088" y="951407"/>
          <a:ext cx="7774459" cy="5274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5483460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xmlns="" id="{179FC9B8-A812-52FC-56D3-F55765FC30D1}"/>
              </a:ext>
            </a:extLst>
          </p:cNvPr>
          <p:cNvSpPr txBox="1">
            <a:spLocks noChangeArrowheads="1"/>
          </p:cNvSpPr>
          <p:nvPr/>
        </p:nvSpPr>
        <p:spPr>
          <a:xfrm>
            <a:off x="714375" y="142875"/>
            <a:ext cx="7772400" cy="549275"/>
          </a:xfrm>
          <a:prstGeom prst="rect">
            <a:avLst/>
          </a:prstGeom>
          <a:effectLst/>
        </p:spPr>
        <p:txBody>
          <a:bodyPr>
            <a:normAutofit fontScale="97500"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altLang="ru-RU" sz="1600" dirty="0">
                <a:solidFill>
                  <a:srgbClr val="2D2D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Индикаторы риска </a:t>
            </a:r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xmlns="" id="{A88EDE44-3DE9-239E-A1E0-127F81FEFD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549275"/>
            <a:ext cx="9144000" cy="0"/>
          </a:xfrm>
          <a:prstGeom prst="line">
            <a:avLst/>
          </a:prstGeom>
          <a:noFill/>
          <a:ln w="38100">
            <a:solidFill>
              <a:schemeClr val="bg2">
                <a:lumMod val="50000"/>
              </a:schemeClr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6870" name="Picture 41" descr="fsetan_emblema2007">
            <a:extLst>
              <a:ext uri="{FF2B5EF4-FFF2-40B4-BE49-F238E27FC236}">
                <a16:creationId xmlns:a16="http://schemas.microsoft.com/office/drawing/2014/main" xmlns="" id="{FD060F24-5CAE-2BB0-E4F0-5EEB2D0B2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9213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E960006-D865-B6BC-3106-B2A687810DC5}"/>
              </a:ext>
            </a:extLst>
          </p:cNvPr>
          <p:cNvSpPr txBox="1"/>
          <p:nvPr/>
        </p:nvSpPr>
        <p:spPr>
          <a:xfrm>
            <a:off x="8782050" y="6523038"/>
            <a:ext cx="35458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16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C3D523B2-72C4-C6D0-6969-CB0554738580}"/>
              </a:ext>
            </a:extLst>
          </p:cNvPr>
          <p:cNvGraphicFramePr/>
          <p:nvPr/>
        </p:nvGraphicFramePr>
        <p:xfrm>
          <a:off x="251520" y="692150"/>
          <a:ext cx="8223027" cy="5533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4007575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xmlns="" id="{179FC9B8-A812-52FC-56D3-F55765FC30D1}"/>
              </a:ext>
            </a:extLst>
          </p:cNvPr>
          <p:cNvSpPr txBox="1">
            <a:spLocks noChangeArrowheads="1"/>
          </p:cNvSpPr>
          <p:nvPr/>
        </p:nvSpPr>
        <p:spPr>
          <a:xfrm>
            <a:off x="714375" y="142875"/>
            <a:ext cx="7772400" cy="549275"/>
          </a:xfrm>
          <a:prstGeom prst="rect">
            <a:avLst/>
          </a:prstGeom>
          <a:effectLst/>
        </p:spPr>
        <p:txBody>
          <a:bodyPr>
            <a:normAutofit fontScale="97500"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altLang="ru-RU" sz="1600" dirty="0">
                <a:solidFill>
                  <a:srgbClr val="2D2D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Индикаторы риска </a:t>
            </a:r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xmlns="" id="{A88EDE44-3DE9-239E-A1E0-127F81FEFD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549275"/>
            <a:ext cx="9144000" cy="0"/>
          </a:xfrm>
          <a:prstGeom prst="line">
            <a:avLst/>
          </a:prstGeom>
          <a:noFill/>
          <a:ln w="38100">
            <a:solidFill>
              <a:schemeClr val="bg2">
                <a:lumMod val="50000"/>
              </a:schemeClr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6870" name="Picture 41" descr="fsetan_emblema2007">
            <a:extLst>
              <a:ext uri="{FF2B5EF4-FFF2-40B4-BE49-F238E27FC236}">
                <a16:creationId xmlns:a16="http://schemas.microsoft.com/office/drawing/2014/main" xmlns="" id="{FD060F24-5CAE-2BB0-E4F0-5EEB2D0B2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9213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E960006-D865-B6BC-3106-B2A687810DC5}"/>
              </a:ext>
            </a:extLst>
          </p:cNvPr>
          <p:cNvSpPr txBox="1"/>
          <p:nvPr/>
        </p:nvSpPr>
        <p:spPr>
          <a:xfrm>
            <a:off x="8782050" y="6523038"/>
            <a:ext cx="35458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17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C3D523B2-72C4-C6D0-6969-CB05547385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0042085"/>
              </p:ext>
            </p:extLst>
          </p:nvPr>
        </p:nvGraphicFramePr>
        <p:xfrm>
          <a:off x="251520" y="692150"/>
          <a:ext cx="8712968" cy="5830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7EF675F-A707-40B8-B348-A88CFF4B21ED}"/>
              </a:ext>
            </a:extLst>
          </p:cNvPr>
          <p:cNvSpPr txBox="1"/>
          <p:nvPr/>
        </p:nvSpPr>
        <p:spPr>
          <a:xfrm>
            <a:off x="-97294" y="2276872"/>
            <a:ext cx="69762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77528744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TextBox 5">
            <a:extLst>
              <a:ext uri="{FF2B5EF4-FFF2-40B4-BE49-F238E27FC236}">
                <a16:creationId xmlns:a16="http://schemas.microsoft.com/office/drawing/2014/main" xmlns="" id="{37A2158A-A482-5FB7-ED44-DF90310A2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3" y="2692400"/>
            <a:ext cx="8286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cap="all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Спасибо за внимание!</a:t>
            </a:r>
          </a:p>
        </p:txBody>
      </p:sp>
      <p:sp>
        <p:nvSpPr>
          <p:cNvPr id="15" name="Line 2">
            <a:extLst>
              <a:ext uri="{FF2B5EF4-FFF2-40B4-BE49-F238E27FC236}">
                <a16:creationId xmlns:a16="http://schemas.microsoft.com/office/drawing/2014/main" xmlns="" id="{4686A5A2-70DF-EBB7-5111-453DF7F9EF0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549275"/>
            <a:ext cx="9144000" cy="0"/>
          </a:xfrm>
          <a:prstGeom prst="line">
            <a:avLst/>
          </a:prstGeom>
          <a:noFill/>
          <a:ln w="38100">
            <a:solidFill>
              <a:schemeClr val="bg2">
                <a:lumMod val="50000"/>
              </a:schemeClr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8918" name="Picture 41" descr="fsetan_emblema2007">
            <a:extLst>
              <a:ext uri="{FF2B5EF4-FFF2-40B4-BE49-F238E27FC236}">
                <a16:creationId xmlns:a16="http://schemas.microsoft.com/office/drawing/2014/main" xmlns="" id="{1C18E453-F719-1FFC-844C-6947424A4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9213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5B69324-8874-D6A1-DF49-8850FCA3F77B}"/>
              </a:ext>
            </a:extLst>
          </p:cNvPr>
          <p:cNvSpPr txBox="1"/>
          <p:nvPr/>
        </p:nvSpPr>
        <p:spPr>
          <a:xfrm>
            <a:off x="8782050" y="6523038"/>
            <a:ext cx="35458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20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2">
            <a:extLst>
              <a:ext uri="{FF2B5EF4-FFF2-40B4-BE49-F238E27FC236}">
                <a16:creationId xmlns:a16="http://schemas.microsoft.com/office/drawing/2014/main" xmlns="" id="{2C14E901-1E0F-044A-4F06-E3709DD835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549275"/>
            <a:ext cx="9144000" cy="0"/>
          </a:xfrm>
          <a:prstGeom prst="line">
            <a:avLst/>
          </a:prstGeom>
          <a:noFill/>
          <a:ln w="38100">
            <a:solidFill>
              <a:schemeClr val="bg2">
                <a:lumMod val="50000"/>
              </a:schemeClr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0BA06705-329F-7B07-9091-824B68B0E5DA}"/>
              </a:ext>
            </a:extLst>
          </p:cNvPr>
          <p:cNvSpPr txBox="1">
            <a:spLocks noChangeArrowheads="1"/>
          </p:cNvSpPr>
          <p:nvPr/>
        </p:nvSpPr>
        <p:spPr>
          <a:xfrm>
            <a:off x="841375" y="163513"/>
            <a:ext cx="7772400" cy="549275"/>
          </a:xfrm>
          <a:prstGeom prst="rect">
            <a:avLst/>
          </a:prstGeom>
          <a:effectLst/>
        </p:spPr>
        <p:txBody>
          <a:bodyPr>
            <a:normAutofit fontScale="97500"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altLang="ru-RU" sz="1600" dirty="0">
                <a:solidFill>
                  <a:srgbClr val="2D2D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Виды надзора </a:t>
            </a:r>
          </a:p>
        </p:txBody>
      </p:sp>
      <p:pic>
        <p:nvPicPr>
          <p:cNvPr id="8198" name="Picture 41" descr="fsetan_emblema2007">
            <a:extLst>
              <a:ext uri="{FF2B5EF4-FFF2-40B4-BE49-F238E27FC236}">
                <a16:creationId xmlns:a16="http://schemas.microsoft.com/office/drawing/2014/main" xmlns="" id="{4D63F50E-3F40-351A-D589-BDE6D0F81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-22225"/>
            <a:ext cx="592137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7152E058-0BEC-D735-392C-2E890518A229}"/>
              </a:ext>
            </a:extLst>
          </p:cNvPr>
          <p:cNvSpPr/>
          <p:nvPr/>
        </p:nvSpPr>
        <p:spPr>
          <a:xfrm>
            <a:off x="3249613" y="3189288"/>
            <a:ext cx="2790825" cy="7524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надзора осуществляемые отделом</a:t>
            </a: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xmlns="" id="{FC4A127C-3713-C55F-F0FE-D65AA5F17337}"/>
              </a:ext>
            </a:extLst>
          </p:cNvPr>
          <p:cNvSpPr/>
          <p:nvPr/>
        </p:nvSpPr>
        <p:spPr>
          <a:xfrm>
            <a:off x="152400" y="996950"/>
            <a:ext cx="2043113" cy="15144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Надзор за объектами нефтехимической и нефтегазоперерабатывающей промышленности</a:t>
            </a: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xmlns="" id="{EC7E3A32-36C2-2254-E1DF-232A4CDD743E}"/>
              </a:ext>
            </a:extLst>
          </p:cNvPr>
          <p:cNvSpPr/>
          <p:nvPr/>
        </p:nvSpPr>
        <p:spPr>
          <a:xfrm>
            <a:off x="2322513" y="968375"/>
            <a:ext cx="1893887" cy="15144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Маркшейдерский надзор и контроль за безопасным недропользованием</a:t>
            </a: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xmlns="" id="{026377AD-9028-7718-F984-4E9E64877FF6}"/>
              </a:ext>
            </a:extLst>
          </p:cNvPr>
          <p:cNvSpPr/>
          <p:nvPr/>
        </p:nvSpPr>
        <p:spPr>
          <a:xfrm>
            <a:off x="4294188" y="952500"/>
            <a:ext cx="2044700" cy="15160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Надзор за производством, хранением и применением взрывчатых материалов промышленного назначения </a:t>
            </a: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xmlns="" id="{9BB75D35-2FF4-4374-3E79-E41800098D46}"/>
              </a:ext>
            </a:extLst>
          </p:cNvPr>
          <p:cNvSpPr/>
          <p:nvPr/>
        </p:nvSpPr>
        <p:spPr>
          <a:xfrm>
            <a:off x="6415088" y="947738"/>
            <a:ext cx="2119312" cy="15636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Надзор за металлургическими и коксохимическими производствами и объектами</a:t>
            </a: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xmlns="" id="{6F31399C-85A9-11D2-CE97-5976230CF153}"/>
              </a:ext>
            </a:extLst>
          </p:cNvPr>
          <p:cNvSpPr/>
          <p:nvPr/>
        </p:nvSpPr>
        <p:spPr>
          <a:xfrm>
            <a:off x="144463" y="4165600"/>
            <a:ext cx="1508125" cy="15144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Надзор за подъемными сооружениями</a:t>
            </a:r>
          </a:p>
        </p:txBody>
      </p:sp>
      <p:sp>
        <p:nvSpPr>
          <p:cNvPr id="36" name="Скругленный прямоугольник 35">
            <a:extLst>
              <a:ext uri="{FF2B5EF4-FFF2-40B4-BE49-F238E27FC236}">
                <a16:creationId xmlns:a16="http://schemas.microsoft.com/office/drawing/2014/main" xmlns="" id="{762F79E7-A004-E61D-DF52-977017424E15}"/>
              </a:ext>
            </a:extLst>
          </p:cNvPr>
          <p:cNvSpPr/>
          <p:nvPr/>
        </p:nvSpPr>
        <p:spPr>
          <a:xfrm>
            <a:off x="1709738" y="4678363"/>
            <a:ext cx="1582737" cy="15859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Надзор за объектами газораспределения и </a:t>
            </a:r>
            <a:r>
              <a:rPr lang="ru-RU" sz="1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газопотребления</a:t>
            </a:r>
            <a:endParaRPr lang="ru-RU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xmlns="" id="{859581E3-D13C-F3C9-FB6F-7AC045701CCD}"/>
              </a:ext>
            </a:extLst>
          </p:cNvPr>
          <p:cNvSpPr/>
          <p:nvPr/>
        </p:nvSpPr>
        <p:spPr>
          <a:xfrm>
            <a:off x="3371850" y="4652963"/>
            <a:ext cx="1762125" cy="15970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Надзор за взрывопожароопасными объектами хранения и переработки растительного сырья</a:t>
            </a:r>
          </a:p>
        </p:txBody>
      </p:sp>
      <p:sp>
        <p:nvSpPr>
          <p:cNvPr id="38" name="Скругленный прямоугольник 37">
            <a:extLst>
              <a:ext uri="{FF2B5EF4-FFF2-40B4-BE49-F238E27FC236}">
                <a16:creationId xmlns:a16="http://schemas.microsoft.com/office/drawing/2014/main" xmlns="" id="{BD3E38DB-090B-AFF1-AC4F-5E8335AC6FE0}"/>
              </a:ext>
            </a:extLst>
          </p:cNvPr>
          <p:cNvSpPr/>
          <p:nvPr/>
        </p:nvSpPr>
        <p:spPr>
          <a:xfrm>
            <a:off x="5210175" y="4681538"/>
            <a:ext cx="1390650" cy="15684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Котлонадзор</a:t>
            </a: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xmlns="" id="{76B011DE-B271-2C20-1524-16CDF95AC9C2}"/>
              </a:ext>
            </a:extLst>
          </p:cNvPr>
          <p:cNvSpPr/>
          <p:nvPr/>
        </p:nvSpPr>
        <p:spPr>
          <a:xfrm>
            <a:off x="127000" y="2565400"/>
            <a:ext cx="2043113" cy="15144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Надзор за химически опасными объектами и объектами спецхимии</a:t>
            </a: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D809BC17-74E1-9D18-6DF3-5B1A4CFFA5F4}"/>
              </a:ext>
            </a:extLst>
          </p:cNvPr>
          <p:cNvSpPr/>
          <p:nvPr/>
        </p:nvSpPr>
        <p:spPr>
          <a:xfrm>
            <a:off x="7069138" y="2563813"/>
            <a:ext cx="2044700" cy="15160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Надзор за транспортированием опасных веществ</a:t>
            </a:r>
          </a:p>
        </p:txBody>
      </p:sp>
      <p:sp>
        <p:nvSpPr>
          <p:cNvPr id="11" name="Стрелка вниз 10">
            <a:extLst>
              <a:ext uri="{FF2B5EF4-FFF2-40B4-BE49-F238E27FC236}">
                <a16:creationId xmlns:a16="http://schemas.microsoft.com/office/drawing/2014/main" xmlns="" id="{9F116122-4BBC-005C-76A9-3EE5C7A253FE}"/>
              </a:ext>
            </a:extLst>
          </p:cNvPr>
          <p:cNvSpPr/>
          <p:nvPr/>
        </p:nvSpPr>
        <p:spPr>
          <a:xfrm rot="10800000">
            <a:off x="3419475" y="2576513"/>
            <a:ext cx="339725" cy="3032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Стрелка вниз 41">
            <a:extLst>
              <a:ext uri="{FF2B5EF4-FFF2-40B4-BE49-F238E27FC236}">
                <a16:creationId xmlns:a16="http://schemas.microsoft.com/office/drawing/2014/main" xmlns="" id="{73A47168-2395-606E-20C2-E1E493378EB4}"/>
              </a:ext>
            </a:extLst>
          </p:cNvPr>
          <p:cNvSpPr/>
          <p:nvPr/>
        </p:nvSpPr>
        <p:spPr>
          <a:xfrm rot="10800000">
            <a:off x="5565775" y="2595563"/>
            <a:ext cx="339725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Стрелка вниз 42">
            <a:extLst>
              <a:ext uri="{FF2B5EF4-FFF2-40B4-BE49-F238E27FC236}">
                <a16:creationId xmlns:a16="http://schemas.microsoft.com/office/drawing/2014/main" xmlns="" id="{727C1D2D-9D9B-3B3C-940D-4AB94F8B2E2A}"/>
              </a:ext>
            </a:extLst>
          </p:cNvPr>
          <p:cNvSpPr/>
          <p:nvPr/>
        </p:nvSpPr>
        <p:spPr>
          <a:xfrm>
            <a:off x="5565775" y="4165600"/>
            <a:ext cx="339725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Стрелка вниз 43">
            <a:extLst>
              <a:ext uri="{FF2B5EF4-FFF2-40B4-BE49-F238E27FC236}">
                <a16:creationId xmlns:a16="http://schemas.microsoft.com/office/drawing/2014/main" xmlns="" id="{11FBE711-5C36-A4A0-7DF8-1E856C157DCE}"/>
              </a:ext>
            </a:extLst>
          </p:cNvPr>
          <p:cNvSpPr/>
          <p:nvPr/>
        </p:nvSpPr>
        <p:spPr>
          <a:xfrm rot="1930546">
            <a:off x="3160713" y="4149725"/>
            <a:ext cx="341312" cy="3032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Стрелка вниз 44">
            <a:extLst>
              <a:ext uri="{FF2B5EF4-FFF2-40B4-BE49-F238E27FC236}">
                <a16:creationId xmlns:a16="http://schemas.microsoft.com/office/drawing/2014/main" xmlns="" id="{71BCA805-5239-F745-E5DB-5700843FAAF2}"/>
              </a:ext>
            </a:extLst>
          </p:cNvPr>
          <p:cNvSpPr/>
          <p:nvPr/>
        </p:nvSpPr>
        <p:spPr>
          <a:xfrm rot="3286802">
            <a:off x="2413000" y="4090988"/>
            <a:ext cx="339725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Стрелка вниз 45">
            <a:extLst>
              <a:ext uri="{FF2B5EF4-FFF2-40B4-BE49-F238E27FC236}">
                <a16:creationId xmlns:a16="http://schemas.microsoft.com/office/drawing/2014/main" xmlns="" id="{3EC44CDA-7F3B-0F45-7A3F-A3AD4969E3CA}"/>
              </a:ext>
            </a:extLst>
          </p:cNvPr>
          <p:cNvSpPr/>
          <p:nvPr/>
        </p:nvSpPr>
        <p:spPr>
          <a:xfrm rot="5400000">
            <a:off x="2259807" y="3363119"/>
            <a:ext cx="341312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Стрелка вниз 46">
            <a:extLst>
              <a:ext uri="{FF2B5EF4-FFF2-40B4-BE49-F238E27FC236}">
                <a16:creationId xmlns:a16="http://schemas.microsoft.com/office/drawing/2014/main" xmlns="" id="{6D94DCF3-92DB-0763-4CA4-232FDD66A742}"/>
              </a:ext>
            </a:extLst>
          </p:cNvPr>
          <p:cNvSpPr/>
          <p:nvPr/>
        </p:nvSpPr>
        <p:spPr>
          <a:xfrm rot="8004149">
            <a:off x="2413000" y="2701926"/>
            <a:ext cx="339725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" name="Стрелка вниз 47">
            <a:extLst>
              <a:ext uri="{FF2B5EF4-FFF2-40B4-BE49-F238E27FC236}">
                <a16:creationId xmlns:a16="http://schemas.microsoft.com/office/drawing/2014/main" xmlns="" id="{83E4B8AB-6ED1-8316-4330-96DDFCB2248B}"/>
              </a:ext>
            </a:extLst>
          </p:cNvPr>
          <p:cNvSpPr/>
          <p:nvPr/>
        </p:nvSpPr>
        <p:spPr>
          <a:xfrm rot="14082923">
            <a:off x="6567487" y="2640013"/>
            <a:ext cx="339725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9" name="Стрелка вниз 48">
            <a:extLst>
              <a:ext uri="{FF2B5EF4-FFF2-40B4-BE49-F238E27FC236}">
                <a16:creationId xmlns:a16="http://schemas.microsoft.com/office/drawing/2014/main" xmlns="" id="{10EE34C0-0F15-3EBF-869F-64FA694E0BAB}"/>
              </a:ext>
            </a:extLst>
          </p:cNvPr>
          <p:cNvSpPr/>
          <p:nvPr/>
        </p:nvSpPr>
        <p:spPr>
          <a:xfrm rot="19296597">
            <a:off x="6380163" y="4067175"/>
            <a:ext cx="341312" cy="3032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0" name="Стрелка вниз 49">
            <a:extLst>
              <a:ext uri="{FF2B5EF4-FFF2-40B4-BE49-F238E27FC236}">
                <a16:creationId xmlns:a16="http://schemas.microsoft.com/office/drawing/2014/main" xmlns="" id="{7D0E3B1C-4E40-07C9-6EF3-DC2867B75150}"/>
              </a:ext>
            </a:extLst>
          </p:cNvPr>
          <p:cNvSpPr/>
          <p:nvPr/>
        </p:nvSpPr>
        <p:spPr>
          <a:xfrm rot="16200000">
            <a:off x="6642894" y="3385344"/>
            <a:ext cx="341312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20" name="object 6">
            <a:extLst>
              <a:ext uri="{FF2B5EF4-FFF2-40B4-BE49-F238E27FC236}">
                <a16:creationId xmlns:a16="http://schemas.microsoft.com/office/drawing/2014/main" xmlns="" id="{96E70676-EE5E-17A8-F0AF-82A28F8E9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7813" y="5087938"/>
            <a:ext cx="1052512" cy="8747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pic>
        <p:nvPicPr>
          <p:cNvPr id="8221" name="Picture 43" descr="C:\Users\Max\Searches\Desktop\spokc1.png">
            <a:extLst>
              <a:ext uri="{FF2B5EF4-FFF2-40B4-BE49-F238E27FC236}">
                <a16:creationId xmlns:a16="http://schemas.microsoft.com/office/drawing/2014/main" xmlns="" id="{997C2492-82E7-A1C3-2FD8-AF2A58978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0" y="3194050"/>
            <a:ext cx="993775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2" name="Picture 44" descr="C:\Users\Max\Searches\Desktop\refinery.jpg">
            <a:extLst>
              <a:ext uri="{FF2B5EF4-FFF2-40B4-BE49-F238E27FC236}">
                <a16:creationId xmlns:a16="http://schemas.microsoft.com/office/drawing/2014/main" xmlns="" id="{AEC530DC-AB87-E1F8-9446-482E38053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79588"/>
            <a:ext cx="96520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3" name="Picture 45" descr="C:\Users\Max\Searches\Desktop\ab2102cf0de255464a9d3f9c3f68a52c.jpg">
            <a:extLst>
              <a:ext uri="{FF2B5EF4-FFF2-40B4-BE49-F238E27FC236}">
                <a16:creationId xmlns:a16="http://schemas.microsoft.com/office/drawing/2014/main" xmlns="" id="{8FB26646-069F-6000-9B93-63B2E2A68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3163888"/>
            <a:ext cx="127635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4" name="Picture 46" descr="C:\Users\Max\Searches\Desktop\8eOQf8-DoG0.jpg">
            <a:extLst>
              <a:ext uri="{FF2B5EF4-FFF2-40B4-BE49-F238E27FC236}">
                <a16:creationId xmlns:a16="http://schemas.microsoft.com/office/drawing/2014/main" xmlns="" id="{B9B94119-FD30-E344-3D58-3FCE95477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5476875"/>
            <a:ext cx="9699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5" name="Picture 47" descr="C:\Users\Max\Searches\Desktop\gru.jpg">
            <a:extLst>
              <a:ext uri="{FF2B5EF4-FFF2-40B4-BE49-F238E27FC236}">
                <a16:creationId xmlns:a16="http://schemas.microsoft.com/office/drawing/2014/main" xmlns="" id="{BACB8F35-359F-C8D5-E72F-FB5BBDBC4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4760913"/>
            <a:ext cx="9525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6" name="Picture 48" descr="C:\Users\Max\Searches\Desktop\slide-4.jpg">
            <a:extLst>
              <a:ext uri="{FF2B5EF4-FFF2-40B4-BE49-F238E27FC236}">
                <a16:creationId xmlns:a16="http://schemas.microsoft.com/office/drawing/2014/main" xmlns="" id="{C49DB9E2-F26A-3BC7-2895-8AC9AB19F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5600700"/>
            <a:ext cx="72548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7" name="Picture 50" descr="https://avatars.mds.yandex.net/i?id=1eaa58975ea063625cbfdb0bf771f160-5859978-images-thumbs&amp;n=13">
            <a:extLst>
              <a:ext uri="{FF2B5EF4-FFF2-40B4-BE49-F238E27FC236}">
                <a16:creationId xmlns:a16="http://schemas.microsoft.com/office/drawing/2014/main" xmlns="" id="{24474CB2-6864-129A-8C78-6C834F8E6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0" y="1735138"/>
            <a:ext cx="1000125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8" name="Picture 52" descr="https://stockuper.ru/wp-content/uploads/2019/09/metall-stockuper.jpg">
            <a:extLst>
              <a:ext uri="{FF2B5EF4-FFF2-40B4-BE49-F238E27FC236}">
                <a16:creationId xmlns:a16="http://schemas.microsoft.com/office/drawing/2014/main" xmlns="" id="{D357E6AB-5CE2-51BD-8E67-FB5BCFA62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525" y="1685925"/>
            <a:ext cx="10541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9" name="Picture 54" descr="https://st-1.akipress.org/st_runews/6/1410786.1.1508155458.jpg">
            <a:extLst>
              <a:ext uri="{FF2B5EF4-FFF2-40B4-BE49-F238E27FC236}">
                <a16:creationId xmlns:a16="http://schemas.microsoft.com/office/drawing/2014/main" xmlns="" id="{00E5BFD3-6CC1-1CBA-90D4-DFEEA7186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038" y="1643063"/>
            <a:ext cx="1387475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4F143A4-1B83-5BBF-4A97-280D07E28FB4}"/>
              </a:ext>
            </a:extLst>
          </p:cNvPr>
          <p:cNvSpPr txBox="1"/>
          <p:nvPr/>
        </p:nvSpPr>
        <p:spPr>
          <a:xfrm>
            <a:off x="8782050" y="6523038"/>
            <a:ext cx="269875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9473E486-7DA5-AD64-79A8-091E6B30B174}"/>
              </a:ext>
            </a:extLst>
          </p:cNvPr>
          <p:cNvSpPr/>
          <p:nvPr/>
        </p:nvSpPr>
        <p:spPr>
          <a:xfrm>
            <a:off x="6732588" y="4125913"/>
            <a:ext cx="2381250" cy="21748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Надзор за безопасным использованием и содержанием лифтов</a:t>
            </a:r>
            <a:r>
              <a:rPr lang="ru-RU" sz="1000" dirty="0">
                <a:solidFill>
                  <a:schemeClr val="tx1"/>
                </a:solidFill>
                <a:latin typeface="+mj-lt"/>
              </a:rPr>
              <a:t>, подъемных платформ для инвалидов, пассажирских конвейеров (движущихся пешеходных дорожек), эскалаторов, за исключением эскалаторов в метрополитенах</a:t>
            </a:r>
            <a:endParaRPr lang="ru-RU" sz="10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233" name="Рисунок 2">
            <a:extLst>
              <a:ext uri="{FF2B5EF4-FFF2-40B4-BE49-F238E27FC236}">
                <a16:creationId xmlns:a16="http://schemas.microsoft.com/office/drawing/2014/main" xmlns="" id="{D3093D02-6353-5FD8-27EE-7484AF0841B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0" y="5526088"/>
            <a:ext cx="627063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Стрелка вниз 51">
            <a:extLst>
              <a:ext uri="{FF2B5EF4-FFF2-40B4-BE49-F238E27FC236}">
                <a16:creationId xmlns:a16="http://schemas.microsoft.com/office/drawing/2014/main" xmlns="" id="{3D085782-BD44-118B-9394-543307B072A8}"/>
              </a:ext>
            </a:extLst>
          </p:cNvPr>
          <p:cNvSpPr/>
          <p:nvPr/>
        </p:nvSpPr>
        <p:spPr>
          <a:xfrm>
            <a:off x="4175125" y="4173538"/>
            <a:ext cx="339725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>
            <a:extLst>
              <a:ext uri="{FF2B5EF4-FFF2-40B4-BE49-F238E27FC236}">
                <a16:creationId xmlns:a16="http://schemas.microsoft.com/office/drawing/2014/main" xmlns="" id="{C1CE6FB8-D858-3C90-0EC0-40D476CE05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4375" y="142875"/>
            <a:ext cx="7772400" cy="549275"/>
          </a:xfrm>
        </p:spPr>
        <p:txBody>
          <a:bodyPr>
            <a:normAutofit fontScale="90000"/>
          </a:bodyPr>
          <a:lstStyle/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altLang="ru-RU" sz="1800" dirty="0">
                <a:solidFill>
                  <a:srgbClr val="2D2D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Классификация подконтрольных опасных производственных объектов</a:t>
            </a:r>
          </a:p>
        </p:txBody>
      </p:sp>
      <p:graphicFrame>
        <p:nvGraphicFramePr>
          <p:cNvPr id="8" name="Объект 4">
            <a:extLst>
              <a:ext uri="{FF2B5EF4-FFF2-40B4-BE49-F238E27FC236}">
                <a16:creationId xmlns:a16="http://schemas.microsoft.com/office/drawing/2014/main" xmlns="" id="{CBFBC417-7D91-5BB6-D68D-342762FE8FB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63385652"/>
              </p:ext>
            </p:extLst>
          </p:nvPr>
        </p:nvGraphicFramePr>
        <p:xfrm>
          <a:off x="403225" y="2109788"/>
          <a:ext cx="8380413" cy="4141787"/>
        </p:xfrm>
        <a:graphic>
          <a:graphicData uri="http://schemas.openxmlformats.org/drawingml/2006/table">
            <a:tbl>
              <a:tblPr/>
              <a:tblGrid>
                <a:gridCol w="54895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74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0724">
                <a:tc gridSpan="2"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7778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 опасности</a:t>
                      </a:r>
                    </a:p>
                  </a:txBody>
                  <a:tcPr marL="91415" marR="91415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77787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/>
                          <a:cs typeface="Arial"/>
                        </a:rPr>
                        <a:t>Количество ОПО</a:t>
                      </a:r>
                    </a:p>
                  </a:txBody>
                  <a:tcPr marL="91415" marR="91415"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8338">
                <a:tc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l" defTabSz="77787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Calibri"/>
                        </a:rPr>
                        <a:t>Опасные производственные объекты чрезвычайно высокой опасности</a:t>
                      </a:r>
                    </a:p>
                  </a:txBody>
                  <a:tcPr marL="68561" marR="6856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3EB"/>
                    </a:solidFill>
                  </a:tcPr>
                </a:tc>
                <a:tc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77787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Calibri"/>
                        </a:rPr>
                        <a:t>I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Calibri"/>
                        </a:rPr>
                        <a:t> класс опасности</a:t>
                      </a:r>
                    </a:p>
                  </a:txBody>
                  <a:tcPr marL="68561" marR="6856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3EB"/>
                    </a:solidFill>
                  </a:tcPr>
                </a:tc>
                <a:tc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77787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68561" marR="6856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8338">
                <a:tc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l" defTabSz="77787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Calibri"/>
                        </a:rPr>
                        <a:t>Опасные производственные объекты высокой опасности</a:t>
                      </a:r>
                    </a:p>
                  </a:txBody>
                  <a:tcPr marL="68561" marR="6856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77787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Calibri"/>
                        </a:rPr>
                        <a:t>II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Calibri"/>
                        </a:rPr>
                        <a:t> класс опасности</a:t>
                      </a:r>
                    </a:p>
                  </a:txBody>
                  <a:tcPr marL="68561" marR="6856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77787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61" marR="6856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0887">
                <a:tc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l" defTabSz="77787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Calibri"/>
                        </a:rPr>
                        <a:t>Опасные производственные объекты средней опасности</a:t>
                      </a:r>
                    </a:p>
                  </a:txBody>
                  <a:tcPr marL="68561" marR="6856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3EB"/>
                    </a:solidFill>
                  </a:tcPr>
                </a:tc>
                <a:tc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77787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Calibri"/>
                        </a:rPr>
                        <a:t>III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Calibri"/>
                        </a:rPr>
                        <a:t> класс опасности</a:t>
                      </a:r>
                    </a:p>
                  </a:txBody>
                  <a:tcPr marL="68561" marR="6856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3EB"/>
                    </a:solidFill>
                  </a:tcPr>
                </a:tc>
                <a:tc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77787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Calibri"/>
                        </a:rPr>
                        <a:t>933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61" marR="6856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60412">
                <a:tc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l" defTabSz="77787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Calibri"/>
                        </a:rPr>
                        <a:t>Опасные производственные объекты низкой опасности</a:t>
                      </a:r>
                    </a:p>
                  </a:txBody>
                  <a:tcPr marL="68561" marR="6856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77787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Calibri"/>
                        </a:rPr>
                        <a:t>IV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Calibri"/>
                        </a:rPr>
                        <a:t> класс опасности</a:t>
                      </a:r>
                    </a:p>
                  </a:txBody>
                  <a:tcPr marL="68561" marR="6856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77787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Calibri"/>
                        </a:rPr>
                        <a:t>328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61" marR="6856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3088">
                <a:tc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l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Calibri"/>
                        </a:rPr>
                        <a:t>Всего</a:t>
                      </a:r>
                      <a:r>
                        <a:rPr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Calibri"/>
                        </a:rPr>
                        <a:t> </a:t>
                      </a: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61" marR="6856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5FF"/>
                    </a:solidFill>
                  </a:tcPr>
                </a:tc>
                <a:tc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l" defTabSz="77787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61" marR="6856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5FF"/>
                    </a:solidFill>
                  </a:tcPr>
                </a:tc>
                <a:tc>
                  <a:txBody>
                    <a:bodyPr/>
                    <a:lstStyle>
                      <a:lvl1pPr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6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 defTabSz="777875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defTabSz="777875"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777875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Calibri"/>
                        </a:rPr>
                        <a:t>1268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cs typeface="Calibri"/>
                      </a:endParaRPr>
                    </a:p>
                  </a:txBody>
                  <a:tcPr marL="68561" marR="6856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3" name="Line 2">
            <a:extLst>
              <a:ext uri="{FF2B5EF4-FFF2-40B4-BE49-F238E27FC236}">
                <a16:creationId xmlns:a16="http://schemas.microsoft.com/office/drawing/2014/main" xmlns="" id="{447834D5-5D43-2D18-6B84-1DDB36F040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549275"/>
            <a:ext cx="9144000" cy="0"/>
          </a:xfrm>
          <a:prstGeom prst="line">
            <a:avLst/>
          </a:prstGeom>
          <a:noFill/>
          <a:ln w="38100">
            <a:solidFill>
              <a:schemeClr val="bg2">
                <a:lumMod val="50000"/>
              </a:schemeClr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75" name="Picture 41" descr="fsetan_emblema2007">
            <a:extLst>
              <a:ext uri="{FF2B5EF4-FFF2-40B4-BE49-F238E27FC236}">
                <a16:creationId xmlns:a16="http://schemas.microsoft.com/office/drawing/2014/main" xmlns="" id="{4F3F1939-3340-1ABC-C092-333FE9CD6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9213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6" name="TextBox 1">
            <a:extLst>
              <a:ext uri="{FF2B5EF4-FFF2-40B4-BE49-F238E27FC236}">
                <a16:creationId xmlns:a16="http://schemas.microsoft.com/office/drawing/2014/main" xmlns="" id="{46BCD3E2-1A37-1300-B5A2-3781DF768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8" y="908050"/>
            <a:ext cx="84169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ru-RU" altLang="ru-RU" sz="1600" b="1" dirty="0">
                <a:latin typeface="Arial"/>
                <a:cs typeface="Arial"/>
              </a:rPr>
              <a:t>Под надзором отдела </a:t>
            </a:r>
            <a:r>
              <a:rPr lang="ru-RU" altLang="ru-RU" sz="1600" b="1" dirty="0" smtClean="0">
                <a:latin typeface="Arial"/>
                <a:cs typeface="Arial"/>
              </a:rPr>
              <a:t>при осуществлении </a:t>
            </a:r>
            <a:r>
              <a:rPr lang="ru-RU" sz="1600" b="1" dirty="0" smtClean="0"/>
              <a:t>Федерального государственного надзора </a:t>
            </a:r>
            <a:r>
              <a:rPr lang="ru-RU" sz="1600" b="1" dirty="0"/>
              <a:t>в области промышленной </a:t>
            </a:r>
            <a:r>
              <a:rPr lang="ru-RU" sz="1600" b="1" dirty="0" smtClean="0"/>
              <a:t>безопасности </a:t>
            </a:r>
            <a:r>
              <a:rPr lang="ru-RU" altLang="ru-RU" sz="1600" b="1" dirty="0" smtClean="0">
                <a:latin typeface="Arial"/>
                <a:cs typeface="Arial"/>
              </a:rPr>
              <a:t>находится 564 </a:t>
            </a:r>
            <a:r>
              <a:rPr lang="ru-RU" altLang="ru-RU" sz="1600" b="1" dirty="0">
                <a:latin typeface="Arial"/>
                <a:cs typeface="Arial"/>
              </a:rPr>
              <a:t>организаций, эксплуатирующая </a:t>
            </a:r>
            <a:r>
              <a:rPr lang="ru-RU" altLang="ru-RU" sz="1600" b="1" dirty="0" smtClean="0">
                <a:latin typeface="Arial"/>
                <a:cs typeface="Arial"/>
              </a:rPr>
              <a:t>1267 </a:t>
            </a:r>
            <a:r>
              <a:rPr lang="ru-RU" altLang="ru-RU" sz="1600" b="1" dirty="0">
                <a:latin typeface="Arial"/>
                <a:cs typeface="Arial"/>
              </a:rPr>
              <a:t>опасных производственных объектов, из них:</a:t>
            </a:r>
            <a:endParaRPr lang="ru-RU" altLang="ru-RU" sz="1000" b="1" dirty="0"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DBF12BE-F9C3-1D52-2ECC-45D05D9CEC69}"/>
              </a:ext>
            </a:extLst>
          </p:cNvPr>
          <p:cNvSpPr txBox="1"/>
          <p:nvPr/>
        </p:nvSpPr>
        <p:spPr>
          <a:xfrm>
            <a:off x="8782050" y="6523038"/>
            <a:ext cx="269875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3</a:t>
            </a: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>
            <a:extLst>
              <a:ext uri="{FF2B5EF4-FFF2-40B4-BE49-F238E27FC236}">
                <a16:creationId xmlns:a16="http://schemas.microsoft.com/office/drawing/2014/main" xmlns="" id="{445FB6D6-2CBA-931B-2AAA-8E93A41E7C9C}"/>
              </a:ext>
            </a:extLst>
          </p:cNvPr>
          <p:cNvSpPr txBox="1">
            <a:spLocks noChangeArrowheads="1"/>
          </p:cNvSpPr>
          <p:nvPr/>
        </p:nvSpPr>
        <p:spPr>
          <a:xfrm>
            <a:off x="714375" y="142875"/>
            <a:ext cx="7772400" cy="549275"/>
          </a:xfrm>
          <a:prstGeom prst="rect">
            <a:avLst/>
          </a:prstGeom>
          <a:effectLst/>
        </p:spPr>
        <p:txBody>
          <a:bodyPr lIns="91440" tIns="45720" rIns="91440" bIns="45720" anchor="t">
            <a:normAutofit fontScale="97500"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just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1600" dirty="0">
                <a:solidFill>
                  <a:srgbClr val="2D2D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/>
                <a:cs typeface="Arial"/>
              </a:rPr>
              <a:t>Обзор профилактических мероприятий</a:t>
            </a:r>
            <a:endParaRPr lang="ru-RU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xmlns="" id="{DB5EAEAF-191E-316D-F431-2D7353C664F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549275"/>
            <a:ext cx="9144000" cy="0"/>
          </a:xfrm>
          <a:prstGeom prst="line">
            <a:avLst/>
          </a:prstGeom>
          <a:noFill/>
          <a:ln w="38100">
            <a:solidFill>
              <a:schemeClr val="bg2">
                <a:lumMod val="50000"/>
              </a:schemeClr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4583" name="Picture 41" descr="fsetan_emblema2007">
            <a:extLst>
              <a:ext uri="{FF2B5EF4-FFF2-40B4-BE49-F238E27FC236}">
                <a16:creationId xmlns:a16="http://schemas.microsoft.com/office/drawing/2014/main" xmlns="" id="{890DCE28-C527-69E6-18F9-160B5405D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9213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2EC0D7D-5410-A410-4381-3E46A25D178B}"/>
              </a:ext>
            </a:extLst>
          </p:cNvPr>
          <p:cNvSpPr txBox="1"/>
          <p:nvPr/>
        </p:nvSpPr>
        <p:spPr>
          <a:xfrm>
            <a:off x="8782050" y="6523038"/>
            <a:ext cx="269626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8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xmlns="" id="{564577F8-BE47-2D71-886B-D44BE44E445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90786039"/>
              </p:ext>
            </p:extLst>
          </p:nvPr>
        </p:nvGraphicFramePr>
        <p:xfrm>
          <a:off x="312675" y="1988839"/>
          <a:ext cx="8640960" cy="4319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42E7E4A-3F9E-87A3-0C65-D4144E700B3F}"/>
              </a:ext>
            </a:extLst>
          </p:cNvPr>
          <p:cNvSpPr txBox="1"/>
          <p:nvPr/>
        </p:nvSpPr>
        <p:spPr>
          <a:xfrm>
            <a:off x="169862" y="750495"/>
            <a:ext cx="87946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соответствии с главой 5 постановления Правительства Российской Федерации</a:t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 30.06.2021 № 1082 «О Федеральном государственном надзоре в области промышленной безопасности» при осуществлении федерального государственного надзора могут проводиться следующие виды профилактических мероприятий: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715019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DF115A0E-624D-69CB-FBA5-84B247D34C30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836613"/>
          <a:ext cx="8785225" cy="5545137"/>
        </p:xfrm>
        <a:graphic>
          <a:graphicData uri="http://schemas.openxmlformats.org/drawingml/2006/table">
            <a:tbl>
              <a:tblPr>
                <a:tableStyleId>{0660B408-B3CF-4A94-85FC-2B1E0A45F4A2}</a:tableStyleId>
              </a:tblPr>
              <a:tblGrid>
                <a:gridCol w="2125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726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4513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01" marB="45701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Основными нарушениями при эксплуатации опасных производственных объектов являются: 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несвоевременная аттестация специалистов в области промышленной безопасности при назначении на должность;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несоблюдение сроков технического обслуживания технических устройств и автоматики безопасности, а также выполнение этих работ не в полном объеме;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эксплуатация зданий и сооружений, технических устройств, применяемых на ОПО, за пределами назначенных показателей эксплуатации этих зданий, сооружений, технических устройств без проведения экспертизы промышленной безопасности;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предоставление не в полном объеме сведений для формирования государственного реестра опасных производственных объектов;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несвоевременное проведение метрологического контроля КИП и газоанализаторов;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отсутствие проектной, рабочей документации на ОПО, эксплуатационной документации на технические устройства, технологическое оборудование, используемое на ОПО;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неудовлетворительная организация и проведение работ по техническому обслуживанию и ремонту технологического оборудования, зданий и сооружений;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осуществление эксплуатации оборудования с неисправными контрольно-измерительными приборами, а также средствами измерения, входящими в систему контроля, управления и ПАЗ, не прошедшими очередную метрологическую поверку;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предоставление не в полном объеме сведений для формирования государственного реестра опасных производственных объектов.</a:t>
                      </a:r>
                    </a:p>
                  </a:txBody>
                  <a:tcPr marL="68581" marR="68581" marT="0" marB="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9" name="Rectangle 3">
            <a:extLst>
              <a:ext uri="{FF2B5EF4-FFF2-40B4-BE49-F238E27FC236}">
                <a16:creationId xmlns:a16="http://schemas.microsoft.com/office/drawing/2014/main" xmlns="" id="{5A98BD1E-6197-4EDD-140F-12A177290004}"/>
              </a:ext>
            </a:extLst>
          </p:cNvPr>
          <p:cNvSpPr txBox="1">
            <a:spLocks noChangeArrowheads="1"/>
          </p:cNvSpPr>
          <p:nvPr/>
        </p:nvSpPr>
        <p:spPr>
          <a:xfrm>
            <a:off x="784225" y="58738"/>
            <a:ext cx="7772400" cy="549275"/>
          </a:xfrm>
          <a:prstGeom prst="rect">
            <a:avLst/>
          </a:prstGeom>
          <a:effectLst/>
        </p:spPr>
        <p:txBody>
          <a:bodyPr>
            <a:normAutofit fontScale="97500"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altLang="ru-RU" sz="1600" dirty="0">
                <a:solidFill>
                  <a:srgbClr val="2D2D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Основные нарушения за прошедший период 2025 года </a:t>
            </a:r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xmlns="" id="{B0310311-771C-0E61-42E5-075C5B955E2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549275"/>
            <a:ext cx="9144000" cy="0"/>
          </a:xfrm>
          <a:prstGeom prst="line">
            <a:avLst/>
          </a:prstGeom>
          <a:noFill/>
          <a:ln w="38100">
            <a:solidFill>
              <a:schemeClr val="bg2">
                <a:lumMod val="50000"/>
              </a:schemeClr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29" name="Picture 41" descr="fsetan_emblema2007">
            <a:extLst>
              <a:ext uri="{FF2B5EF4-FFF2-40B4-BE49-F238E27FC236}">
                <a16:creationId xmlns:a16="http://schemas.microsoft.com/office/drawing/2014/main" xmlns="" id="{113BAAD6-141C-D6B0-02BB-02614AA82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9213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C6B2CE9-9C72-1B7F-BC83-1CE4B37BCE67}"/>
              </a:ext>
            </a:extLst>
          </p:cNvPr>
          <p:cNvSpPr txBox="1"/>
          <p:nvPr/>
        </p:nvSpPr>
        <p:spPr>
          <a:xfrm>
            <a:off x="8782050" y="6523038"/>
            <a:ext cx="35458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10</a:t>
            </a: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B1909A4E-DFE3-8714-B2FA-EE061195C80D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836613"/>
          <a:ext cx="8785225" cy="5545137"/>
        </p:xfrm>
        <a:graphic>
          <a:graphicData uri="http://schemas.openxmlformats.org/drawingml/2006/table">
            <a:tbl>
              <a:tblPr>
                <a:tableStyleId>{0660B408-B3CF-4A94-85FC-2B1E0A45F4A2}</a:tableStyleId>
              </a:tblPr>
              <a:tblGrid>
                <a:gridCol w="2125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726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4513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01" marB="45701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Организациям, эксплуатирующим опасные производственные объекты: </a:t>
                      </a:r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Обеспечить безопасную эксплуатацию опасных производственных объектов.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Обеспечить соблюдение обязательных требований, включая требования нормативных правовых актами при эксплуатации опасных производственных объектов.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Обеспечить укомплектованность штата работников опасных производственных объектов в соответствии с установленными требованиями.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Допускать к работе на опасных производственных объектов лиц, удовлетворяющих соответствующим квалификационным требованиям и не имеющих медицинских противопоказаний к указанной работе.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Обеспечивать проведение подготовки и аттестации работников в области промышленной безопасности в случаях, установленных Федеральным законом от 21 июля 1997 г. № 116-ФЗ «О промышленной безопасности опасных производственных объектов».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Осуществлять производственный контроль за соблюдением требований промышленной безопасности.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Обеспечивать наличие и функционирование необходимых приборов и систем контроля за производственными процессами в соответствии с установленными требованиями.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Обеспечивать проведение экспертизы промышленной безопасности зданий, сооружений и технических устройств, применяемых на опасных производственных объектах, а также проводить диагностику, испытания, освидетельствование сооружений и технических устройств, применяемых на опасных производственных объектах, в установленные сроки. Выполнять мероприятия, указанные в заключениях экспертизы промышленной безопасности для поддержания надлежащего состояния эксплуатируемых объектов.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Предотвращать проникновение на опасные производственные объекты посторонних лиц.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Выполнять указания, распоряжения и предписания МТУ </a:t>
                      </a:r>
                      <a:r>
                        <a:rPr lang="ru-RU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Ростехнадзора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должностных, отдаваемые ими в соответствии с полномочиями.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Приостанавливать эксплуатацию опасных производственных объекты самостоятельно или по решению суда в случае аварии или инцидента на опасных производственных объектах, а также в случае обнаружения вновь открывшихся обстоятельств, влияющих на промышленную безопасность.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допускать возникновение аварийных ситуаций и несчастных случаев на опасных производственных объектах.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Принимать меры по защите жизни и здоровья работников в случае аварии на опасных производственных объектах.</a:t>
                      </a:r>
                    </a:p>
                  </a:txBody>
                  <a:tcPr marL="68581" marR="68581" marT="0" marB="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9" name="Rectangle 3">
            <a:extLst>
              <a:ext uri="{FF2B5EF4-FFF2-40B4-BE49-F238E27FC236}">
                <a16:creationId xmlns:a16="http://schemas.microsoft.com/office/drawing/2014/main" xmlns="" id="{C82170AB-D9F1-27DB-03B2-03BAD23737B3}"/>
              </a:ext>
            </a:extLst>
          </p:cNvPr>
          <p:cNvSpPr txBox="1">
            <a:spLocks noChangeArrowheads="1"/>
          </p:cNvSpPr>
          <p:nvPr/>
        </p:nvSpPr>
        <p:spPr>
          <a:xfrm>
            <a:off x="714375" y="142875"/>
            <a:ext cx="7772400" cy="549275"/>
          </a:xfrm>
          <a:prstGeom prst="rect">
            <a:avLst/>
          </a:prstGeom>
          <a:effectLst/>
        </p:spPr>
        <p:txBody>
          <a:bodyPr>
            <a:normAutofit fontScale="97500"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altLang="ru-RU" sz="1600" dirty="0">
                <a:solidFill>
                  <a:srgbClr val="2D2D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Принятие мер по предупреждению и смертельного травматизма на ОПО </a:t>
            </a:r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xmlns="" id="{F03870E9-5560-7A8A-97E1-1016598FFA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549275"/>
            <a:ext cx="9144000" cy="0"/>
          </a:xfrm>
          <a:prstGeom prst="line">
            <a:avLst/>
          </a:prstGeom>
          <a:noFill/>
          <a:ln w="38100">
            <a:solidFill>
              <a:schemeClr val="bg2">
                <a:lumMod val="50000"/>
              </a:schemeClr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2777" name="Picture 41" descr="fsetan_emblema2007">
            <a:extLst>
              <a:ext uri="{FF2B5EF4-FFF2-40B4-BE49-F238E27FC236}">
                <a16:creationId xmlns:a16="http://schemas.microsoft.com/office/drawing/2014/main" xmlns="" id="{DD224BFB-24D6-2DAB-9051-E670E982E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9213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FDC238C-73CF-509C-00DC-598A0A586595}"/>
              </a:ext>
            </a:extLst>
          </p:cNvPr>
          <p:cNvSpPr txBox="1"/>
          <p:nvPr/>
        </p:nvSpPr>
        <p:spPr>
          <a:xfrm>
            <a:off x="8782050" y="6523038"/>
            <a:ext cx="34317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11</a:t>
            </a:r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7F338B43-5027-BD79-FB47-89EE1485E7F1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836613"/>
          <a:ext cx="8785225" cy="5545137"/>
        </p:xfrm>
        <a:graphic>
          <a:graphicData uri="http://schemas.openxmlformats.org/drawingml/2006/table">
            <a:tbl>
              <a:tblPr>
                <a:tableStyleId>{0660B408-B3CF-4A94-85FC-2B1E0A45F4A2}</a:tableStyleId>
              </a:tblPr>
              <a:tblGrid>
                <a:gridCol w="2125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726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4513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01" marB="45701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r>
                        <a:rPr lang="ru-RU" sz="1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Работникам опасных производственных объектов: </a:t>
                      </a:r>
                    </a:p>
                    <a:p>
                      <a:pPr marL="285750" lvl="0" indent="-285750" algn="just">
                        <a:lnSpc>
                          <a:spcPct val="110000"/>
                        </a:lnSpc>
                        <a:buFont typeface="Wingdings" panose="05000000000000000000" pitchFamily="2" charset="2"/>
                        <a:buChar char="v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Соблюдать положения нормативных правовых актов, устанавливающих требования промышленной безопасности, а также правила ведения работ</a:t>
                      </a:r>
                      <a:b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опасном производственном объекте и порядок действий в случае аварии</a:t>
                      </a:r>
                      <a:b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 инцидента на опасном производственном объекте;</a:t>
                      </a:r>
                    </a:p>
                    <a:p>
                      <a:pPr marL="285750" lvl="0" indent="-285750" algn="just">
                        <a:lnSpc>
                          <a:spcPct val="110000"/>
                        </a:lnSpc>
                        <a:buFont typeface="Wingdings" panose="05000000000000000000" pitchFamily="2" charset="2"/>
                        <a:buChar char="v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Проходить подготовку и аттестацию в области промышленной безопасности.</a:t>
                      </a:r>
                    </a:p>
                    <a:p>
                      <a:pPr marL="285750" lvl="0" indent="-285750" algn="just">
                        <a:lnSpc>
                          <a:spcPct val="110000"/>
                        </a:lnSpc>
                        <a:buFont typeface="Wingdings" panose="05000000000000000000" pitchFamily="2" charset="2"/>
                        <a:buChar char="v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Незамедлительно ставить в известность своего непосредственного руководителя или в установленном порядке других должностных лиц</a:t>
                      </a:r>
                      <a:b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 аварии или инциденте на опасном производственном объекте;</a:t>
                      </a:r>
                    </a:p>
                    <a:p>
                      <a:pPr marL="285750" lvl="0" indent="-285750" algn="just">
                        <a:lnSpc>
                          <a:spcPct val="110000"/>
                        </a:lnSpc>
                        <a:buFont typeface="Wingdings" panose="05000000000000000000" pitchFamily="2" charset="2"/>
                        <a:buChar char="v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установленном порядке приостанавливать работу в случае аварии</a:t>
                      </a:r>
                      <a:b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 инцидента на опасном производственном объекте.</a:t>
                      </a:r>
                    </a:p>
                    <a:p>
                      <a:pPr marL="285750" lvl="0" indent="-285750" algn="just">
                        <a:lnSpc>
                          <a:spcPct val="110000"/>
                        </a:lnSpc>
                        <a:buFont typeface="Wingdings" panose="05000000000000000000" pitchFamily="2" charset="2"/>
                        <a:buChar char="v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установленном порядке участвовать в проведении работ</a:t>
                      </a:r>
                      <a:b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локализации аварии на опасном производственном объекте.</a:t>
                      </a:r>
                    </a:p>
                  </a:txBody>
                  <a:tcPr marL="68581" marR="68581" marT="0" marB="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9" name="Rectangle 3">
            <a:extLst>
              <a:ext uri="{FF2B5EF4-FFF2-40B4-BE49-F238E27FC236}">
                <a16:creationId xmlns:a16="http://schemas.microsoft.com/office/drawing/2014/main" xmlns="" id="{64E11B6C-BC6C-6D6E-A375-94A4632E6E0C}"/>
              </a:ext>
            </a:extLst>
          </p:cNvPr>
          <p:cNvSpPr txBox="1">
            <a:spLocks noChangeArrowheads="1"/>
          </p:cNvSpPr>
          <p:nvPr/>
        </p:nvSpPr>
        <p:spPr>
          <a:xfrm>
            <a:off x="714375" y="142875"/>
            <a:ext cx="7772400" cy="549275"/>
          </a:xfrm>
          <a:prstGeom prst="rect">
            <a:avLst/>
          </a:prstGeom>
          <a:effectLst/>
        </p:spPr>
        <p:txBody>
          <a:bodyPr>
            <a:normAutofit fontScale="97500"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altLang="ru-RU" sz="1600" dirty="0">
                <a:solidFill>
                  <a:srgbClr val="2D2D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Принятие мер по предупреждению и смертельного травматизма на ОПО </a:t>
            </a:r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xmlns="" id="{FF553E7E-79FC-D1C6-80AD-68A2338D53C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549275"/>
            <a:ext cx="9144000" cy="0"/>
          </a:xfrm>
          <a:prstGeom prst="line">
            <a:avLst/>
          </a:prstGeom>
          <a:noFill/>
          <a:ln w="38100">
            <a:solidFill>
              <a:schemeClr val="bg2">
                <a:lumMod val="50000"/>
              </a:schemeClr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4825" name="Picture 41" descr="fsetan_emblema2007">
            <a:extLst>
              <a:ext uri="{FF2B5EF4-FFF2-40B4-BE49-F238E27FC236}">
                <a16:creationId xmlns:a16="http://schemas.microsoft.com/office/drawing/2014/main" xmlns="" id="{1716AD34-2BBC-530A-EF9A-7850BD6C6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9213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121EE41-337E-9501-087E-14F82FEEE9B2}"/>
              </a:ext>
            </a:extLst>
          </p:cNvPr>
          <p:cNvSpPr txBox="1"/>
          <p:nvPr/>
        </p:nvSpPr>
        <p:spPr>
          <a:xfrm>
            <a:off x="8782050" y="6523038"/>
            <a:ext cx="35458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12</a:t>
            </a: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xmlns="" id="{179FC9B8-A812-52FC-56D3-F55765FC30D1}"/>
              </a:ext>
            </a:extLst>
          </p:cNvPr>
          <p:cNvSpPr txBox="1">
            <a:spLocks noChangeArrowheads="1"/>
          </p:cNvSpPr>
          <p:nvPr/>
        </p:nvSpPr>
        <p:spPr>
          <a:xfrm>
            <a:off x="714375" y="142875"/>
            <a:ext cx="7772400" cy="549275"/>
          </a:xfrm>
          <a:prstGeom prst="rect">
            <a:avLst/>
          </a:prstGeom>
          <a:effectLst/>
        </p:spPr>
        <p:txBody>
          <a:bodyPr>
            <a:normAutofit fontScale="97500"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altLang="ru-RU" sz="1600" dirty="0">
                <a:solidFill>
                  <a:srgbClr val="2D2D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Индикаторы риска </a:t>
            </a:r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xmlns="" id="{A88EDE44-3DE9-239E-A1E0-127F81FEFD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549275"/>
            <a:ext cx="9144000" cy="0"/>
          </a:xfrm>
          <a:prstGeom prst="line">
            <a:avLst/>
          </a:prstGeom>
          <a:noFill/>
          <a:ln w="38100">
            <a:solidFill>
              <a:schemeClr val="bg2">
                <a:lumMod val="50000"/>
              </a:schemeClr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6870" name="Picture 41" descr="fsetan_emblema2007">
            <a:extLst>
              <a:ext uri="{FF2B5EF4-FFF2-40B4-BE49-F238E27FC236}">
                <a16:creationId xmlns:a16="http://schemas.microsoft.com/office/drawing/2014/main" xmlns="" id="{FD060F24-5CAE-2BB0-E4F0-5EEB2D0B2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9213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E960006-D865-B6BC-3106-B2A687810DC5}"/>
              </a:ext>
            </a:extLst>
          </p:cNvPr>
          <p:cNvSpPr txBox="1"/>
          <p:nvPr/>
        </p:nvSpPr>
        <p:spPr>
          <a:xfrm>
            <a:off x="8782050" y="6523038"/>
            <a:ext cx="35458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13</a:t>
            </a:r>
          </a:p>
        </p:txBody>
      </p:sp>
      <p:sp>
        <p:nvSpPr>
          <p:cNvPr id="36873" name="TextBox 2">
            <a:extLst>
              <a:ext uri="{FF2B5EF4-FFF2-40B4-BE49-F238E27FC236}">
                <a16:creationId xmlns:a16="http://schemas.microsoft.com/office/drawing/2014/main" xmlns="" id="{9A52C44C-C0E5-6FE4-78E1-DD3118960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241" y="797659"/>
            <a:ext cx="842486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228600" algn="just">
              <a:lnSpc>
                <a:spcPct val="150000"/>
              </a:lnSpc>
            </a:pPr>
            <a:r>
              <a:rPr lang="ru-RU" sz="2000" dirty="0"/>
              <a:t>Перечень индикаторов риска нарушения обязательных требований, используемых при осуществлении Федеральной службой по экологическому, технологическому и атомному надзору и ее территориальными органами федерального государственного надзора в области промышленной безопасности, утвержден приказом </a:t>
            </a:r>
            <a:r>
              <a:rPr lang="ru-RU" sz="2000" dirty="0" err="1"/>
              <a:t>Ростехнадзора</a:t>
            </a:r>
            <a:r>
              <a:rPr lang="ru-RU" sz="2000" dirty="0"/>
              <a:t> </a:t>
            </a:r>
            <a:r>
              <a:rPr lang="ru-RU" sz="2000" b="1" u="sng" dirty="0"/>
              <a:t>от 23 ноября 2021 г. № 397.</a:t>
            </a:r>
            <a:endParaRPr lang="ru-RU" altLang="en-US" sz="2000" b="1" u="sng" dirty="0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EBB66E0F-2517-17E3-FD8B-011E4ADCF9B0}"/>
              </a:ext>
            </a:extLst>
          </p:cNvPr>
          <p:cNvSpPr/>
          <p:nvPr/>
        </p:nvSpPr>
        <p:spPr>
          <a:xfrm>
            <a:off x="700088" y="3717032"/>
            <a:ext cx="8037168" cy="228629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Индикатором риска нарушения обязательных требований является соответствие или отклонение </a:t>
            </a:r>
            <a:br>
              <a:rPr lang="ru-RU" sz="2000" dirty="0"/>
            </a:br>
            <a:r>
              <a:rPr lang="ru-RU" sz="2000" dirty="0"/>
              <a:t>от параметров объекта контроля, которые сами по себе не являются нарушениями обязательных требований, но с высокой степенью вероятности свидетельствуют о наличии таких нарушений и риска причинения вреда (ущерба) охраняемым законом ценностям.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21787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xmlns="" id="{179FC9B8-A812-52FC-56D3-F55765FC30D1}"/>
              </a:ext>
            </a:extLst>
          </p:cNvPr>
          <p:cNvSpPr txBox="1">
            <a:spLocks noChangeArrowheads="1"/>
          </p:cNvSpPr>
          <p:nvPr/>
        </p:nvSpPr>
        <p:spPr>
          <a:xfrm>
            <a:off x="714375" y="142875"/>
            <a:ext cx="7772400" cy="549275"/>
          </a:xfrm>
          <a:prstGeom prst="rect">
            <a:avLst/>
          </a:prstGeom>
          <a:effectLst/>
        </p:spPr>
        <p:txBody>
          <a:bodyPr>
            <a:normAutofit fontScale="97500"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altLang="ru-RU" sz="1600" dirty="0">
                <a:solidFill>
                  <a:srgbClr val="2D2D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Индикаторы риска </a:t>
            </a:r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xmlns="" id="{A88EDE44-3DE9-239E-A1E0-127F81FEFD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549275"/>
            <a:ext cx="9144000" cy="0"/>
          </a:xfrm>
          <a:prstGeom prst="line">
            <a:avLst/>
          </a:prstGeom>
          <a:noFill/>
          <a:ln w="38100">
            <a:solidFill>
              <a:schemeClr val="bg2">
                <a:lumMod val="50000"/>
              </a:schemeClr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6870" name="Picture 41" descr="fsetan_emblema2007">
            <a:extLst>
              <a:ext uri="{FF2B5EF4-FFF2-40B4-BE49-F238E27FC236}">
                <a16:creationId xmlns:a16="http://schemas.microsoft.com/office/drawing/2014/main" xmlns="" id="{FD060F24-5CAE-2BB0-E4F0-5EEB2D0B2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9213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E960006-D865-B6BC-3106-B2A687810DC5}"/>
              </a:ext>
            </a:extLst>
          </p:cNvPr>
          <p:cNvSpPr txBox="1"/>
          <p:nvPr/>
        </p:nvSpPr>
        <p:spPr>
          <a:xfrm>
            <a:off x="8782050" y="6523038"/>
            <a:ext cx="35458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14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C3D523B2-72C4-C6D0-6969-CB05547385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4522683"/>
              </p:ext>
            </p:extLst>
          </p:nvPr>
        </p:nvGraphicFramePr>
        <p:xfrm>
          <a:off x="684770" y="764704"/>
          <a:ext cx="7774459" cy="5274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7633676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66168</TotalTime>
  <Words>1563</Words>
  <Application>Microsoft Office PowerPoint</Application>
  <PresentationFormat>Экран (4:3)</PresentationFormat>
  <Paragraphs>133</Paragraphs>
  <Slides>13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Georgia</vt:lpstr>
      <vt:lpstr>Times New Roman</vt:lpstr>
      <vt:lpstr>Trebuchet MS</vt:lpstr>
      <vt:lpstr>Wingdings</vt:lpstr>
      <vt:lpstr>Воздушный поток</vt:lpstr>
      <vt:lpstr>Презентация PowerPoint</vt:lpstr>
      <vt:lpstr>Презентация PowerPoint</vt:lpstr>
      <vt:lpstr>Классификация подконтрольных опасных производственных объектов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ГГТН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Копылов</dc:creator>
  <cp:lastModifiedBy>Максим Сергеевич Гришин</cp:lastModifiedBy>
  <cp:revision>2685</cp:revision>
  <cp:lastPrinted>2022-07-26T11:48:06Z</cp:lastPrinted>
  <dcterms:created xsi:type="dcterms:W3CDTF">2000-02-02T11:29:10Z</dcterms:created>
  <dcterms:modified xsi:type="dcterms:W3CDTF">2026-06-02T11:53:45Z</dcterms:modified>
</cp:coreProperties>
</file>